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notesMasterIdLst>
    <p:notesMasterId r:id="rId32"/>
  </p:notesMasterIdLst>
  <p:sldIdLst>
    <p:sldId id="256" r:id="rId2"/>
    <p:sldId id="286" r:id="rId3"/>
    <p:sldId id="271" r:id="rId4"/>
    <p:sldId id="290" r:id="rId5"/>
    <p:sldId id="277" r:id="rId6"/>
    <p:sldId id="289" r:id="rId7"/>
    <p:sldId id="308" r:id="rId8"/>
    <p:sldId id="309" r:id="rId9"/>
    <p:sldId id="267" r:id="rId10"/>
    <p:sldId id="268" r:id="rId11"/>
    <p:sldId id="298" r:id="rId12"/>
    <p:sldId id="306" r:id="rId13"/>
    <p:sldId id="282" r:id="rId14"/>
    <p:sldId id="257" r:id="rId15"/>
    <p:sldId id="258" r:id="rId16"/>
    <p:sldId id="263" r:id="rId17"/>
    <p:sldId id="262" r:id="rId18"/>
    <p:sldId id="299" r:id="rId19"/>
    <p:sldId id="274" r:id="rId20"/>
    <p:sldId id="287" r:id="rId21"/>
    <p:sldId id="288" r:id="rId22"/>
    <p:sldId id="291" r:id="rId23"/>
    <p:sldId id="284" r:id="rId24"/>
    <p:sldId id="270" r:id="rId25"/>
    <p:sldId id="285" r:id="rId26"/>
    <p:sldId id="294" r:id="rId27"/>
    <p:sldId id="296" r:id="rId28"/>
    <p:sldId id="295" r:id="rId29"/>
    <p:sldId id="311" r:id="rId30"/>
    <p:sldId id="310" r:id="rId31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7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3684" autoAdjust="0"/>
  </p:normalViewPr>
  <p:slideViewPr>
    <p:cSldViewPr snapToGrid="0">
      <p:cViewPr varScale="1">
        <p:scale>
          <a:sx n="79" d="100"/>
          <a:sy n="79" d="100"/>
        </p:scale>
        <p:origin x="72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04B71-26D1-4AC4-9DC8-04AF59239207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B8EB7-5353-491F-8CA2-305A26614B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128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B8EB7-5353-491F-8CA2-305A26614BC1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8436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7B8EB7-5353-491F-8CA2-305A26614BC1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265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B8EB7-5353-491F-8CA2-305A26614BC1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2697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7B8EB7-5353-491F-8CA2-305A26614BC1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0118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B8EB7-5353-491F-8CA2-305A26614BC1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5410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B8EB7-5353-491F-8CA2-305A26614BC1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69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7B8EB7-5353-491F-8CA2-305A26614BC1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032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B8EB7-5353-491F-8CA2-305A26614BC1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8529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B8EB7-5353-491F-8CA2-305A26614BC1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572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B8EB7-5353-491F-8CA2-305A26614BC1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598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8858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FE75-00F3-473C-A043-EBEE14598B1B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BFA8-FC3F-4C88-BB0C-2B3B2DA391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038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58FFE75-00F3-473C-A043-EBEE14598B1B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246BFA8-FC3F-4C88-BB0C-2B3B2DA391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610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FE75-00F3-473C-A043-EBEE14598B1B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246BFA8-FC3F-4C88-BB0C-2B3B2DA391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895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93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FE75-00F3-473C-A043-EBEE14598B1B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BFA8-FC3F-4C88-BB0C-2B3B2DA391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90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FE75-00F3-473C-A043-EBEE14598B1B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BFA8-FC3F-4C88-BB0C-2B3B2DA391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748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FE75-00F3-473C-A043-EBEE14598B1B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BFA8-FC3F-4C88-BB0C-2B3B2DA391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090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FE75-00F3-473C-A043-EBEE14598B1B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BFA8-FC3F-4C88-BB0C-2B3B2DA391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153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58FFE75-00F3-473C-A043-EBEE14598B1B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246BFA8-FC3F-4C88-BB0C-2B3B2DA391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094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FE75-00F3-473C-A043-EBEE14598B1B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BFA8-FC3F-4C88-BB0C-2B3B2DA391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321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58FFE75-00F3-473C-A043-EBEE14598B1B}" type="datetimeFigureOut">
              <a:rPr lang="en-IN" smtClean="0"/>
              <a:t>07-05-2022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246BFA8-FC3F-4C88-BB0C-2B3B2DA391FF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881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2E193-7595-410F-9015-A3A095679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065" y="453846"/>
            <a:ext cx="10707870" cy="2199707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RE-OPENING AND REVISION OF ASSESSMENTS – </a:t>
            </a:r>
            <a:r>
              <a:rPr lang="en-US" b="1" i="1" dirty="0"/>
              <a:t>Provisions and preparation</a:t>
            </a:r>
            <a:endParaRPr lang="en-IN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EA6D60-EE35-484D-98AA-5B4F2D4F2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069" y="4776186"/>
            <a:ext cx="10993546" cy="1373158"/>
          </a:xfrm>
        </p:spPr>
        <p:txBody>
          <a:bodyPr>
            <a:normAutofit fontScale="40000" lnSpcReduction="20000"/>
          </a:bodyPr>
          <a:lstStyle/>
          <a:p>
            <a:pPr marL="457200" indent="-457200" algn="r">
              <a:buFontTx/>
              <a:buChar char="-"/>
            </a:pPr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CA. DEEPAK M RINDANI</a:t>
            </a:r>
          </a:p>
          <a:p>
            <a:pPr algn="r"/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457200" indent="-457200" algn="r">
              <a:buFontTx/>
              <a:buChar char="-"/>
            </a:pPr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________________________________________________________</a:t>
            </a:r>
          </a:p>
          <a:p>
            <a:pPr marL="457200" indent="-457200" algn="r">
              <a:buFontTx/>
              <a:buChar char="-"/>
            </a:pPr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IN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Rajkot branch of </a:t>
            </a:r>
            <a:r>
              <a:rPr lang="en-IN" sz="32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icai</a:t>
            </a:r>
            <a:r>
              <a:rPr lang="en-IN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may 7, 2022</a:t>
            </a:r>
          </a:p>
        </p:txBody>
      </p:sp>
    </p:spTree>
    <p:extLst>
      <p:ext uri="{BB962C8B-B14F-4D97-AF65-F5344CB8AC3E}">
        <p14:creationId xmlns:p14="http://schemas.microsoft.com/office/powerpoint/2010/main" val="3331415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B7584-F8F7-4285-942D-052459243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43379"/>
            <a:ext cx="11029616" cy="630314"/>
          </a:xfrm>
        </p:spPr>
        <p:txBody>
          <a:bodyPr anchor="ctr">
            <a:noAutofit/>
          </a:bodyPr>
          <a:lstStyle/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E</a:t>
            </a:r>
            <a:r>
              <a:rPr lang="en-IN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xpl</a:t>
            </a:r>
            <a:r>
              <a:rPr lang="en-IN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.  2 To sec. 148 : </a:t>
            </a:r>
            <a:br>
              <a:rPr lang="en-IN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</a:br>
            <a:r>
              <a:rPr lang="en-IN" u="sng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Deemed information</a:t>
            </a:r>
            <a:r>
              <a:rPr lang="en-IN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 that suggests escapement of income 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786C22D-92C3-4CDA-8AC9-9C39A75A48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4742" y="1796585"/>
          <a:ext cx="11282516" cy="4968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42573738"/>
                    </a:ext>
                  </a:extLst>
                </a:gridCol>
                <a:gridCol w="11074236">
                  <a:extLst>
                    <a:ext uri="{9D8B030D-6E8A-4147-A177-3AD203B41FA5}">
                      <a16:colId xmlns:a16="http://schemas.microsoft.com/office/drawing/2014/main" val="797936595"/>
                    </a:ext>
                  </a:extLst>
                </a:gridCol>
              </a:tblGrid>
              <a:tr h="484123"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136644"/>
                  </a:ext>
                </a:extLst>
              </a:tr>
              <a:tr h="4447877"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87425" indent="-4572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IN" sz="2400" dirty="0">
                          <a:latin typeface="+mn-lt"/>
                        </a:rPr>
                        <a:t>In case of </a:t>
                      </a:r>
                      <a:r>
                        <a:rPr lang="en-IN" sz="2400" u="sng" dirty="0">
                          <a:latin typeface="+mn-lt"/>
                        </a:rPr>
                        <a:t>the</a:t>
                      </a:r>
                      <a:r>
                        <a:rPr lang="en-IN" sz="2400" dirty="0">
                          <a:latin typeface="+mn-lt"/>
                        </a:rPr>
                        <a:t> searched assessee from 01</a:t>
                      </a:r>
                      <a:r>
                        <a:rPr lang="en-IN" sz="2400" baseline="30000" dirty="0">
                          <a:latin typeface="+mn-lt"/>
                        </a:rPr>
                        <a:t>st</a:t>
                      </a:r>
                      <a:r>
                        <a:rPr lang="en-IN" sz="2400" dirty="0">
                          <a:latin typeface="+mn-lt"/>
                        </a:rPr>
                        <a:t> April, 2021</a:t>
                      </a:r>
                    </a:p>
                    <a:p>
                      <a:pPr marL="530225" indent="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IN" sz="2400" dirty="0">
                        <a:latin typeface="+mn-lt"/>
                      </a:endParaRPr>
                    </a:p>
                    <a:p>
                      <a:pPr marL="987425" indent="-4572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IN" sz="2400" dirty="0">
                          <a:latin typeface="+mn-lt"/>
                        </a:rPr>
                        <a:t>In case of </a:t>
                      </a:r>
                      <a:r>
                        <a:rPr lang="en-IN" sz="2400" u="sng" dirty="0">
                          <a:latin typeface="+mn-lt"/>
                        </a:rPr>
                        <a:t>the</a:t>
                      </a:r>
                      <a:r>
                        <a:rPr lang="en-IN" sz="2400" dirty="0">
                          <a:latin typeface="+mn-lt"/>
                        </a:rPr>
                        <a:t> surveyed assessee from 01</a:t>
                      </a:r>
                      <a:r>
                        <a:rPr lang="en-IN" sz="2400" baseline="30000" dirty="0">
                          <a:latin typeface="+mn-lt"/>
                        </a:rPr>
                        <a:t>st</a:t>
                      </a:r>
                      <a:r>
                        <a:rPr lang="en-IN" sz="2400" dirty="0">
                          <a:latin typeface="+mn-lt"/>
                        </a:rPr>
                        <a:t> April, 2021 (not being TDS survey and function survey)</a:t>
                      </a:r>
                    </a:p>
                    <a:p>
                      <a:pPr marL="530225" indent="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IN" sz="2400" dirty="0">
                        <a:latin typeface="+mn-lt"/>
                      </a:endParaRPr>
                    </a:p>
                    <a:p>
                      <a:pPr marL="987425" indent="-4572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IN" sz="2400" dirty="0">
                          <a:latin typeface="+mn-lt"/>
                        </a:rPr>
                        <a:t>Bullion, etc. seized in any search on a person that belongs to any </a:t>
                      </a:r>
                      <a:r>
                        <a:rPr lang="en-IN" sz="2400" u="sng" dirty="0">
                          <a:latin typeface="+mn-lt"/>
                        </a:rPr>
                        <a:t>other</a:t>
                      </a:r>
                      <a:r>
                        <a:rPr lang="en-IN" sz="2400" dirty="0">
                          <a:latin typeface="+mn-lt"/>
                        </a:rPr>
                        <a:t> person</a:t>
                      </a:r>
                    </a:p>
                    <a:p>
                      <a:pPr marL="530225" indent="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IN" sz="2400" dirty="0">
                        <a:latin typeface="+mn-lt"/>
                      </a:endParaRPr>
                    </a:p>
                    <a:p>
                      <a:pPr marL="987425" indent="-4572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IN" sz="2400" dirty="0">
                          <a:latin typeface="+mn-lt"/>
                        </a:rPr>
                        <a:t>Document, accounts seized in any search on a person that pertain or relate to any </a:t>
                      </a:r>
                      <a:r>
                        <a:rPr lang="en-IN" sz="2400" u="sng" dirty="0">
                          <a:latin typeface="+mn-lt"/>
                        </a:rPr>
                        <a:t>other</a:t>
                      </a:r>
                      <a:r>
                        <a:rPr lang="en-IN" sz="2400" dirty="0">
                          <a:latin typeface="+mn-lt"/>
                        </a:rPr>
                        <a:t> person</a:t>
                      </a:r>
                    </a:p>
                    <a:p>
                      <a:pPr marL="520700" indent="-342900" algn="just">
                        <a:lnSpc>
                          <a:spcPct val="100000"/>
                        </a:lnSpc>
                        <a:buFont typeface="Gill Sans MT" panose="020B0502020104020203" pitchFamily="34" charset="0"/>
                        <a:buChar char="–"/>
                      </a:pPr>
                      <a:endParaRPr lang="en-IN" sz="2400" dirty="0">
                        <a:latin typeface="+mn-lt"/>
                      </a:endParaRPr>
                    </a:p>
                    <a:p>
                      <a:pPr marL="520700" indent="-342900" algn="just">
                        <a:lnSpc>
                          <a:spcPct val="100000"/>
                        </a:lnSpc>
                        <a:buFont typeface="Gill Sans MT" panose="020B0502020104020203" pitchFamily="34" charset="0"/>
                        <a:buChar char="–"/>
                      </a:pPr>
                      <a:r>
                        <a:rPr lang="en-IN" sz="2400" dirty="0">
                          <a:latin typeface="+mn-lt"/>
                        </a:rPr>
                        <a:t>In above cases, notice u/s 148 shall be issued for </a:t>
                      </a:r>
                      <a:r>
                        <a:rPr lang="en-IN" sz="2400" u="sng" dirty="0">
                          <a:latin typeface="+mn-lt"/>
                        </a:rPr>
                        <a:t>3 years </a:t>
                      </a:r>
                      <a:r>
                        <a:rPr lang="en-IN" sz="2400" dirty="0">
                          <a:latin typeface="+mn-lt"/>
                        </a:rPr>
                        <a:t>preceding the year of search/survey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30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901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70158-3623-46D8-99DD-0D6970E43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7979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Explanatory  memorandum  to  finance  act, 2021: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B8BC5-9A6B-4F50-AA8F-96FD9EACF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06071"/>
            <a:ext cx="11315700" cy="535192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pPr>
              <a:buClrTx/>
            </a:pPr>
            <a:r>
              <a:rPr lang="en-US" sz="7200" u="sng" dirty="0"/>
              <a:t>Reasoning behind new system</a:t>
            </a:r>
            <a:r>
              <a:rPr lang="en-US" sz="7200" dirty="0"/>
              <a:t>: </a:t>
            </a:r>
          </a:p>
          <a:p>
            <a:pPr marL="0" indent="0">
              <a:buNone/>
            </a:pPr>
            <a:r>
              <a:rPr lang="en-US" sz="7200" dirty="0"/>
              <a:t>     </a:t>
            </a:r>
          </a:p>
          <a:p>
            <a:pPr marL="0" indent="0">
              <a:buNone/>
            </a:pPr>
            <a:r>
              <a:rPr lang="en-US" sz="7200" dirty="0"/>
              <a:t>     -    Dept. collects information about transactions u/s 285BA (by SFT)</a:t>
            </a:r>
          </a:p>
          <a:p>
            <a:pPr marL="0" indent="0">
              <a:buNone/>
            </a:pPr>
            <a:r>
              <a:rPr lang="en-US" sz="7200" dirty="0"/>
              <a:t>     -    Dept. receives information from other law enforcement agencies </a:t>
            </a:r>
          </a:p>
          <a:p>
            <a:pPr marL="0" indent="0">
              <a:buNone/>
            </a:pPr>
            <a:r>
              <a:rPr lang="en-US" sz="7200" dirty="0"/>
              <a:t>     -    Information is shared u/s 285BB</a:t>
            </a:r>
          </a:p>
          <a:p>
            <a:pPr marL="0" indent="0">
              <a:buNone/>
            </a:pPr>
            <a:r>
              <a:rPr lang="en-US" sz="7200" dirty="0"/>
              <a:t>     -    With such information, Dept. shall detect non-filers and also compare these with disclosures in ROI </a:t>
            </a:r>
          </a:p>
          <a:p>
            <a:pPr marL="0" indent="0">
              <a:buNone/>
            </a:pPr>
            <a:endParaRPr lang="en-US" sz="7200" dirty="0"/>
          </a:p>
          <a:p>
            <a:pPr>
              <a:buClrTx/>
            </a:pPr>
            <a:r>
              <a:rPr lang="en-US" sz="7200" dirty="0"/>
              <a:t>Such kind of information can become a ‘suggestion’ for the AO to issue notice u/s 148A</a:t>
            </a:r>
          </a:p>
          <a:p>
            <a:pPr marL="0" indent="0">
              <a:buNone/>
            </a:pPr>
            <a:endParaRPr lang="en-US" sz="7200" dirty="0"/>
          </a:p>
          <a:p>
            <a:pPr>
              <a:buClrTx/>
            </a:pPr>
            <a:r>
              <a:rPr lang="en-US" sz="7200" dirty="0"/>
              <a:t>Dept. will largely use computer-based system to flag information as per its risk management strategy to detect escaped    incomes   </a:t>
            </a:r>
          </a:p>
          <a:p>
            <a:pPr marL="0" indent="0">
              <a:buNone/>
            </a:pPr>
            <a:endParaRPr lang="en-US" sz="7200" dirty="0"/>
          </a:p>
          <a:p>
            <a:pPr>
              <a:buClrTx/>
            </a:pPr>
            <a:r>
              <a:rPr lang="en-US" sz="7200" u="sng" dirty="0"/>
              <a:t>Expectations of Govt from new system of reopening: </a:t>
            </a:r>
          </a:p>
          <a:p>
            <a:pPr marL="0" indent="0">
              <a:buNone/>
            </a:pPr>
            <a:r>
              <a:rPr lang="en-US" sz="7200" dirty="0"/>
              <a:t>        -   Less litigation                                                           -   Provide ease of doing business to taxpayers </a:t>
            </a:r>
            <a:endParaRPr lang="en-US" sz="51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0151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9CB9B-1D3C-480C-9956-87085E0CF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Grounds showing escapement of income are defined in sec. 148 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5ECE2-7700-4692-A671-C3B8C29BF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27412"/>
            <a:ext cx="11029615" cy="393138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</a:t>
            </a:r>
            <a:r>
              <a:rPr lang="en-US" sz="2800" dirty="0"/>
              <a:t>Definition of ‘information that suggests escapement… “ is restricted because the word used is “MEANS” and not “INCLUDES”</a:t>
            </a:r>
          </a:p>
          <a:p>
            <a:pPr marL="0" indent="0">
              <a:buNone/>
            </a:pPr>
            <a:r>
              <a:rPr lang="en-US" sz="2800" dirty="0"/>
              <a:t>   (it is an exhaustive definition and not an inclusive definition)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Hence, </a:t>
            </a:r>
            <a:r>
              <a:rPr lang="en-US" sz="2800" u="sng" dirty="0"/>
              <a:t>grounds not covered</a:t>
            </a:r>
            <a:r>
              <a:rPr lang="en-US" sz="2800" dirty="0"/>
              <a:t> in above definition or as per ‘deemed information’ cannot be used by AO to issue notice u/s 148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>
                <a:solidFill>
                  <a:schemeClr val="accent6"/>
                </a:solidFill>
              </a:rPr>
              <a:t>Pauser: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6"/>
                </a:solidFill>
              </a:rPr>
              <a:t>- What about information NOT flagged by Board but comes to knowledge of AO directly? </a:t>
            </a:r>
            <a:endParaRPr lang="en-IN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54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40761-D82C-4A26-A03C-DE2962A9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IN" sz="2800" u="sng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Information u/s 148 (new):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77D40-F9F6-4583-896A-0E27F8C36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1943100"/>
            <a:ext cx="11201400" cy="4724400"/>
          </a:xfrm>
        </p:spPr>
        <p:txBody>
          <a:bodyPr>
            <a:normAutofit fontScale="92500" lnSpcReduction="20000"/>
          </a:bodyPr>
          <a:lstStyle/>
          <a:p>
            <a:pPr marL="624013" lvl="2" indent="-354013">
              <a:buClrTx/>
              <a:buFont typeface="Wingdings" panose="05000000000000000000" pitchFamily="2" charset="2"/>
              <a:buChar char="§"/>
            </a:pPr>
            <a:r>
              <a:rPr lang="en-IN" sz="2400" dirty="0"/>
              <a:t>Factual; not vague or incorrect</a:t>
            </a:r>
          </a:p>
          <a:p>
            <a:pPr marL="270000" lvl="2" indent="0">
              <a:buClrTx/>
              <a:buNone/>
            </a:pPr>
            <a:endParaRPr lang="en-IN" sz="2400" dirty="0"/>
          </a:p>
          <a:p>
            <a:pPr marL="624013" lvl="2" indent="-354013">
              <a:buClrTx/>
              <a:buFont typeface="Wingdings" panose="05000000000000000000" pitchFamily="2" charset="2"/>
              <a:buChar char="§"/>
            </a:pPr>
            <a:r>
              <a:rPr lang="en-IN" sz="2400" dirty="0"/>
              <a:t>Must pertain to the particular assessee</a:t>
            </a:r>
          </a:p>
          <a:p>
            <a:pPr marL="270000" lvl="2" indent="0">
              <a:buClrTx/>
              <a:buNone/>
            </a:pPr>
            <a:endParaRPr lang="en-IN" sz="2400" dirty="0"/>
          </a:p>
          <a:p>
            <a:pPr marL="624013" lvl="2" indent="-354013">
              <a:buClrTx/>
              <a:buFont typeface="Wingdings" panose="05000000000000000000" pitchFamily="2" charset="2"/>
              <a:buChar char="§"/>
            </a:pPr>
            <a:r>
              <a:rPr lang="en-IN" sz="2400" dirty="0"/>
              <a:t>Must suggest escapement for a specific asst. year</a:t>
            </a:r>
          </a:p>
          <a:p>
            <a:pPr marL="270000" lvl="2" indent="0">
              <a:buClrTx/>
              <a:buNone/>
            </a:pPr>
            <a:endParaRPr lang="en-IN" sz="2400" dirty="0"/>
          </a:p>
          <a:p>
            <a:pPr marL="624013" lvl="2" indent="-354013">
              <a:buClrTx/>
              <a:buFont typeface="Wingdings" panose="05000000000000000000" pitchFamily="2" charset="2"/>
              <a:buChar char="§"/>
            </a:pPr>
            <a:r>
              <a:rPr lang="en-IN" sz="2400" dirty="0"/>
              <a:t>Must be flagged by Board for the assessee</a:t>
            </a:r>
          </a:p>
          <a:p>
            <a:pPr marL="624013" lvl="2" indent="-354013">
              <a:buClrTx/>
              <a:buFont typeface="Wingdings" panose="05000000000000000000" pitchFamily="2" charset="2"/>
              <a:buChar char="§"/>
            </a:pPr>
            <a:endParaRPr lang="en-IN" sz="2400" dirty="0"/>
          </a:p>
          <a:p>
            <a:pPr marL="624013" lvl="2" indent="-354013">
              <a:buClrTx/>
              <a:buFont typeface="Wingdings" panose="05000000000000000000" pitchFamily="2" charset="2"/>
              <a:buChar char="§"/>
            </a:pPr>
            <a:r>
              <a:rPr lang="en-IN" sz="2400" dirty="0"/>
              <a:t>May be pointed out by C &amp; AG</a:t>
            </a:r>
          </a:p>
          <a:p>
            <a:pPr marL="624013" lvl="2" indent="-354013">
              <a:buClrTx/>
              <a:buFont typeface="Wingdings" panose="05000000000000000000" pitchFamily="2" charset="2"/>
              <a:buChar char="§"/>
            </a:pPr>
            <a:endParaRPr lang="en-IN" sz="2400" dirty="0"/>
          </a:p>
          <a:p>
            <a:pPr marL="624013" lvl="2" indent="-354013">
              <a:buClrTx/>
              <a:buFont typeface="Wingdings" panose="05000000000000000000" pitchFamily="2" charset="2"/>
              <a:buChar char="§"/>
            </a:pPr>
            <a:r>
              <a:rPr lang="en-IN" sz="2400" dirty="0"/>
              <a:t>May be deemed information in search/survey cases of assessee or other person</a:t>
            </a:r>
          </a:p>
          <a:p>
            <a:pPr marL="270000" lvl="2" indent="0">
              <a:buClrTx/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402544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CB3EE-0494-4A0D-891D-BCE302AC1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SEC. 148A(</a:t>
            </a:r>
            <a:r>
              <a:rPr lang="en-US" sz="40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a) </a:t>
            </a:r>
            <a:r>
              <a:rPr lang="en-US" sz="4000" cap="none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analysed</a:t>
            </a:r>
            <a:r>
              <a:rPr lang="en-US" sz="40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 :  </a:t>
            </a:r>
            <a:r>
              <a:rPr 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PRE-NOTICE STAGE</a:t>
            </a:r>
            <a:endParaRPr lang="en-IN" sz="4000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88C3F05-FA5D-4655-A926-ADFB6FD551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427523"/>
              </p:ext>
            </p:extLst>
          </p:nvPr>
        </p:nvGraphicFramePr>
        <p:xfrm>
          <a:off x="442132" y="1800226"/>
          <a:ext cx="11295981" cy="487244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2900">
                  <a:extLst>
                    <a:ext uri="{9D8B030D-6E8A-4147-A177-3AD203B41FA5}">
                      <a16:colId xmlns:a16="http://schemas.microsoft.com/office/drawing/2014/main" val="442573738"/>
                    </a:ext>
                  </a:extLst>
                </a:gridCol>
                <a:gridCol w="11083081">
                  <a:extLst>
                    <a:ext uri="{9D8B030D-6E8A-4147-A177-3AD203B41FA5}">
                      <a16:colId xmlns:a16="http://schemas.microsoft.com/office/drawing/2014/main" val="797936595"/>
                    </a:ext>
                  </a:extLst>
                </a:gridCol>
              </a:tblGrid>
              <a:tr h="557529"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extLst>
                  <a:ext uri="{0D108BD9-81ED-4DB2-BD59-A6C34878D82A}">
                    <a16:rowId xmlns:a16="http://schemas.microsoft.com/office/drawing/2014/main" val="585136644"/>
                  </a:ext>
                </a:extLst>
              </a:tr>
              <a:tr h="628206">
                <a:tc rowSpan="6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marL="93484" marR="93484" anchor="ctr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§"/>
                      </a:pPr>
                      <a:r>
                        <a:rPr lang="en-US" sz="2600" dirty="0"/>
                        <a:t>…information with the AO </a:t>
                      </a:r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extLst>
                  <a:ext uri="{0D108BD9-81ED-4DB2-BD59-A6C34878D82A}">
                    <a16:rowId xmlns:a16="http://schemas.microsoft.com/office/drawing/2014/main" val="587630408"/>
                  </a:ext>
                </a:extLst>
              </a:tr>
              <a:tr h="736375">
                <a:tc vMerge="1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§"/>
                      </a:pPr>
                      <a:r>
                        <a:rPr lang="en-US" sz="2600" dirty="0"/>
                        <a:t>… which suggests escaped income</a:t>
                      </a:r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extLst>
                  <a:ext uri="{0D108BD9-81ED-4DB2-BD59-A6C34878D82A}">
                    <a16:rowId xmlns:a16="http://schemas.microsoft.com/office/drawing/2014/main" val="2155628524"/>
                  </a:ext>
                </a:extLst>
              </a:tr>
              <a:tr h="69418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§"/>
                      </a:pPr>
                      <a:r>
                        <a:rPr lang="en-US" sz="2600" dirty="0">
                          <a:latin typeface="+mn-lt"/>
                        </a:rPr>
                        <a:t> … in the case of the assessee</a:t>
                      </a:r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extLst>
                  <a:ext uri="{0D108BD9-81ED-4DB2-BD59-A6C34878D82A}">
                    <a16:rowId xmlns:a16="http://schemas.microsoft.com/office/drawing/2014/main" val="870472226"/>
                  </a:ext>
                </a:extLst>
              </a:tr>
              <a:tr h="64390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§"/>
                      </a:pPr>
                      <a:r>
                        <a:rPr lang="en-US" sz="2600" dirty="0">
                          <a:latin typeface="+mn-lt"/>
                        </a:rPr>
                        <a:t> … for the relevant assessment year</a:t>
                      </a:r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extLst>
                  <a:ext uri="{0D108BD9-81ED-4DB2-BD59-A6C34878D82A}">
                    <a16:rowId xmlns:a16="http://schemas.microsoft.com/office/drawing/2014/main" val="1893547068"/>
                  </a:ext>
                </a:extLst>
              </a:tr>
              <a:tr h="601722">
                <a:tc vMerge="1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§"/>
                      </a:pPr>
                      <a:r>
                        <a:rPr lang="en-US" sz="2600" dirty="0"/>
                        <a:t>AO to conduct enquiry, if required</a:t>
                      </a:r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extLst>
                  <a:ext uri="{0D108BD9-81ED-4DB2-BD59-A6C34878D82A}">
                    <a16:rowId xmlns:a16="http://schemas.microsoft.com/office/drawing/2014/main" val="1571431775"/>
                  </a:ext>
                </a:extLst>
              </a:tr>
              <a:tr h="1010520">
                <a:tc vMerge="1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tc>
                  <a:txBody>
                    <a:bodyPr/>
                    <a:lstStyle/>
                    <a:p>
                      <a:pPr marL="457200" indent="-457200" algn="just">
                        <a:buFont typeface="Wingdings" panose="05000000000000000000" pitchFamily="2" charset="2"/>
                        <a:buChar char="§"/>
                      </a:pPr>
                      <a:r>
                        <a:rPr lang="en-US" sz="2600" dirty="0"/>
                        <a:t>Prior Approval of specified authority required to conduct enquiry</a:t>
                      </a:r>
                      <a:endParaRPr lang="en-IN" sz="2600" dirty="0">
                        <a:latin typeface="+mn-lt"/>
                      </a:endParaRPr>
                    </a:p>
                  </a:txBody>
                  <a:tcPr marL="93484" marR="93484"/>
                </a:tc>
                <a:extLst>
                  <a:ext uri="{0D108BD9-81ED-4DB2-BD59-A6C34878D82A}">
                    <a16:rowId xmlns:a16="http://schemas.microsoft.com/office/drawing/2014/main" val="4026214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294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B7584-F8F7-4285-942D-05245924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SEC. </a:t>
            </a:r>
            <a:r>
              <a:rPr lang="en-US" sz="40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148A(b) </a:t>
            </a:r>
            <a:r>
              <a:rPr lang="en-US" sz="4000" cap="none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analysed</a:t>
            </a:r>
            <a:r>
              <a:rPr lang="en-US" sz="40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 : </a:t>
            </a:r>
            <a:r>
              <a:rPr 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PRE-NOTICE STAGE</a:t>
            </a:r>
            <a:endParaRPr lang="en-IN" sz="4000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786C22D-92C3-4CDA-8AC9-9C39A75A4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916677"/>
              </p:ext>
            </p:extLst>
          </p:nvPr>
        </p:nvGraphicFramePr>
        <p:xfrm>
          <a:off x="448811" y="1715956"/>
          <a:ext cx="11282516" cy="476578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42573738"/>
                    </a:ext>
                  </a:extLst>
                </a:gridCol>
                <a:gridCol w="11074236">
                  <a:extLst>
                    <a:ext uri="{9D8B030D-6E8A-4147-A177-3AD203B41FA5}">
                      <a16:colId xmlns:a16="http://schemas.microsoft.com/office/drawing/2014/main" val="7979365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13664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30408"/>
                  </a:ext>
                </a:extLst>
              </a:tr>
              <a:tr h="1208014">
                <a:tc vMerge="1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600" dirty="0"/>
                        <a:t>Provide opportunity of being heard </a:t>
                      </a:r>
                      <a:r>
                        <a:rPr lang="en-US" sz="2600" kern="1200" dirty="0">
                          <a:solidFill>
                            <a:schemeClr val="dk1"/>
                          </a:solidFill>
                        </a:rPr>
                        <a:t>to assessee why notice u/s 148 should not be issued</a:t>
                      </a:r>
                      <a:endParaRPr lang="en-IN" sz="2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628524"/>
                  </a:ext>
                </a:extLst>
              </a:tr>
              <a:tr h="906011">
                <a:tc vMerge="1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2913" marR="0" lvl="0" indent="-442913" algn="l" defTabSz="2222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600" dirty="0"/>
                        <a:t>Furnish to assessee results of enquiries conducted by AO</a:t>
                      </a:r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431775"/>
                  </a:ext>
                </a:extLst>
              </a:tr>
              <a:tr h="933077">
                <a:tc vMerge="1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2913" marR="0" lvl="0" indent="-442913" algn="just" defTabSz="2222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IN" sz="2600" dirty="0">
                          <a:latin typeface="+mn-lt"/>
                        </a:rPr>
                        <a:t>Assessee can reply within 7 to 30 days from date of issue of notice</a:t>
                      </a:r>
                    </a:p>
                    <a:p>
                      <a:pPr marL="0" marR="0" lvl="0" indent="0" algn="just" defTabSz="2222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IN" sz="2600" dirty="0">
                        <a:latin typeface="+mn-lt"/>
                      </a:endParaRPr>
                    </a:p>
                    <a:p>
                      <a:pPr marL="442913" marR="0" lvl="0" indent="-442913" algn="just" defTabSz="2222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600" dirty="0"/>
                        <a:t>Can apply for extension of time to reply; it’s A.O.’s discretion to grant or not</a:t>
                      </a:r>
                      <a:endParaRPr lang="en-IN" sz="2600" dirty="0">
                        <a:latin typeface="+mn-lt"/>
                      </a:endParaRPr>
                    </a:p>
                    <a:p>
                      <a:pPr marL="0" marR="0" lvl="0" indent="0" algn="just" defTabSz="2222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07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905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B7584-F8F7-4285-942D-05245924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SEC. 148A</a:t>
            </a:r>
            <a:r>
              <a:rPr lang="en-US" sz="40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(c) &amp; (d) :   </a:t>
            </a:r>
            <a:r>
              <a:rPr 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PRE-NOTICE STAGE</a:t>
            </a:r>
            <a:endParaRPr lang="en-IN" sz="4000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786C22D-92C3-4CDA-8AC9-9C39A75A4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026922"/>
              </p:ext>
            </p:extLst>
          </p:nvPr>
        </p:nvGraphicFramePr>
        <p:xfrm>
          <a:off x="454742" y="1501629"/>
          <a:ext cx="11282516" cy="463003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42573738"/>
                    </a:ext>
                  </a:extLst>
                </a:gridCol>
                <a:gridCol w="11074236">
                  <a:extLst>
                    <a:ext uri="{9D8B030D-6E8A-4147-A177-3AD203B41FA5}">
                      <a16:colId xmlns:a16="http://schemas.microsoft.com/office/drawing/2014/main" val="797936595"/>
                    </a:ext>
                  </a:extLst>
                </a:gridCol>
              </a:tblGrid>
              <a:tr h="504054"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136644"/>
                  </a:ext>
                </a:extLst>
              </a:tr>
              <a:tr h="827164">
                <a:tc rowSpan="3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IN" sz="2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A.O. to consider assessee’s reply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30408"/>
                  </a:ext>
                </a:extLst>
              </a:tr>
              <a:tr h="1350628">
                <a:tc vMerge="1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IN" sz="2600" dirty="0">
                          <a:latin typeface="+mn-lt"/>
                        </a:rPr>
                        <a:t>Based on reply and material with him, A. O. decide if it’s a fit case for issue of notice u/s 148 and pass order after prior approval of specified authority</a:t>
                      </a:r>
                    </a:p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en-IN" sz="2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628524"/>
                  </a:ext>
                </a:extLst>
              </a:tr>
              <a:tr h="1891433">
                <a:tc vMerge="1"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2913" marR="0" lvl="0" indent="-442913" algn="just" defTabSz="2222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IN" sz="2600" dirty="0">
                          <a:latin typeface="+mn-lt"/>
                        </a:rPr>
                        <a:t>AO to pass (interim) order within one month of end of month in which reply is received or end of one month from which the time/ extended time expires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431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416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A8EBD-740B-476E-A1E6-644C9B928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657332"/>
            <a:ext cx="11029616" cy="1013800"/>
          </a:xfrm>
        </p:spPr>
        <p:txBody>
          <a:bodyPr anchor="ctr">
            <a:noAutofit/>
          </a:bodyPr>
          <a:lstStyle/>
          <a:p>
            <a:pPr algn="ctr"/>
            <a:r>
              <a:rPr lang="en-IN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Proviso TO SEC. 148A : </a:t>
            </a:r>
            <a:br>
              <a:rPr lang="en-IN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IN" cap="none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Exceptions: Pre-notice procedure not required in following cases: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E0495A-4D40-426C-B424-7D6E8A767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965211"/>
            <a:ext cx="11029615" cy="4684439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AutoNum type="romanLcParenBoth"/>
            </a:pPr>
            <a:endParaRPr lang="en-IN" sz="2400" dirty="0"/>
          </a:p>
          <a:p>
            <a:pPr marL="457200" indent="-457200" algn="just">
              <a:buClrTx/>
              <a:buFont typeface="+mj-lt"/>
              <a:buAutoNum type="alphaLcPeriod"/>
            </a:pPr>
            <a:r>
              <a:rPr lang="en-IN" sz="3000" dirty="0">
                <a:solidFill>
                  <a:schemeClr val="tx1"/>
                </a:solidFill>
              </a:rPr>
              <a:t>In case of the person searched in a search from 01-04-2021 onwards </a:t>
            </a:r>
          </a:p>
          <a:p>
            <a:pPr marL="457200" indent="-457200" algn="just">
              <a:buFont typeface="+mj-lt"/>
              <a:buAutoNum type="alphaLcPeriod"/>
            </a:pPr>
            <a:endParaRPr lang="en-IN" sz="3000" dirty="0"/>
          </a:p>
          <a:p>
            <a:pPr marL="457200" indent="-457200" algn="just">
              <a:buClrTx/>
              <a:buFont typeface="+mj-lt"/>
              <a:buAutoNum type="alphaLcPeriod"/>
            </a:pPr>
            <a:r>
              <a:rPr lang="en-IN" sz="3000" dirty="0"/>
              <a:t>Where money, bullion, jewellery, valuable article or thing seized in search of a person in a search from 01-04-2021 “belongs to the assessee” (other person)</a:t>
            </a:r>
          </a:p>
          <a:p>
            <a:pPr marL="457200" indent="-457200" algn="just">
              <a:buFont typeface="+mj-lt"/>
              <a:buAutoNum type="alphaLcPeriod"/>
            </a:pPr>
            <a:endParaRPr lang="en-IN" sz="3000" dirty="0"/>
          </a:p>
          <a:p>
            <a:pPr marL="457200" indent="-457200" algn="just">
              <a:buClrTx/>
              <a:buFont typeface="+mj-lt"/>
              <a:buAutoNum type="alphaLcPeriod"/>
            </a:pPr>
            <a:r>
              <a:rPr lang="en-IN" sz="3000" dirty="0"/>
              <a:t>Where books/documents seized in search on any person in a search from 01-04-2021 “pertain to or information therein relates to the assessee” (other person)</a:t>
            </a:r>
          </a:p>
          <a:p>
            <a:pPr marL="0" indent="0" algn="just">
              <a:buNone/>
            </a:pPr>
            <a:endParaRPr lang="en-IN" sz="3900" dirty="0"/>
          </a:p>
          <a:p>
            <a:pPr marL="0" indent="0" algn="just">
              <a:buNone/>
            </a:pPr>
            <a:r>
              <a:rPr lang="en-IN" sz="3200" dirty="0"/>
              <a:t>- In cases of (b) &amp; (c), prior approval of PCIT or CIT required</a:t>
            </a:r>
          </a:p>
          <a:p>
            <a:pPr marL="0" indent="0" algn="just">
              <a:buNone/>
            </a:pP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79079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FA93-673C-4DAB-9D81-EC22E85A1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32328"/>
            <a:ext cx="11029616" cy="4751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Sec. 148A(</a:t>
            </a:r>
            <a:r>
              <a:rPr lang="en-US" cap="none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) :  Pre-notice :   HOW TO DEAL WITH IT? 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9EC14-9CB3-4023-B93A-BC42DC90F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01906"/>
            <a:ext cx="11029615" cy="4688541"/>
          </a:xfrm>
        </p:spPr>
        <p:txBody>
          <a:bodyPr>
            <a:normAutofit fontScale="77500" lnSpcReduction="20000"/>
          </a:bodyPr>
          <a:lstStyle/>
          <a:p>
            <a:pPr marL="533400" indent="-533400" algn="just">
              <a:buClrTx/>
            </a:pPr>
            <a:r>
              <a:rPr lang="en-US" sz="2800" dirty="0"/>
              <a:t>No specific provision in Sec. 148A but it may contain : </a:t>
            </a:r>
          </a:p>
          <a:p>
            <a:pPr marL="0" indent="0" algn="just">
              <a:buNone/>
            </a:pPr>
            <a:r>
              <a:rPr lang="en-US" sz="2800" dirty="0"/>
              <a:t>           -    details of information with AO (nature of transaction, amount etc. )</a:t>
            </a:r>
          </a:p>
          <a:p>
            <a:pPr marL="0" indent="0" algn="just">
              <a:buNone/>
            </a:pPr>
            <a:r>
              <a:rPr lang="en-US" sz="2800" dirty="0"/>
              <a:t>           -    source of information </a:t>
            </a:r>
          </a:p>
          <a:p>
            <a:pPr marL="0" indent="0" algn="just">
              <a:buNone/>
            </a:pPr>
            <a:r>
              <a:rPr lang="en-US" sz="2800" dirty="0"/>
              <a:t>           -    finding of inquiries made by AO as to how it is an escaped income of that year </a:t>
            </a:r>
          </a:p>
          <a:p>
            <a:pPr marL="0" indent="0" algn="just">
              <a:buNone/>
            </a:pPr>
            <a:endParaRPr lang="en-US" sz="2800" dirty="0"/>
          </a:p>
          <a:p>
            <a:pPr marL="533400" indent="-533400" algn="just">
              <a:buClrTx/>
            </a:pPr>
            <a:r>
              <a:rPr lang="en-US" sz="2800" dirty="0"/>
              <a:t>Can assessee call for more details if show-cause notice is insufficient to give a reply? Can he resort to RTI? </a:t>
            </a:r>
          </a:p>
          <a:p>
            <a:pPr algn="just"/>
            <a:endParaRPr lang="en-US" sz="2800" dirty="0"/>
          </a:p>
          <a:p>
            <a:pPr marL="533400" indent="-533400" algn="just">
              <a:buClrTx/>
            </a:pPr>
            <a:r>
              <a:rPr lang="en-US" sz="2800" dirty="0"/>
              <a:t>In search cases where pre-notice is not to be given, can assessee object to it under old law (GKN Driveshaft  259 ITR 19 [2003] SC</a:t>
            </a:r>
          </a:p>
          <a:p>
            <a:pPr algn="just"/>
            <a:endParaRPr lang="en-US" sz="2800" dirty="0"/>
          </a:p>
          <a:p>
            <a:pPr marL="533400" indent="-533400" algn="just">
              <a:buClrTx/>
            </a:pPr>
            <a:r>
              <a:rPr lang="en-US" sz="2800" dirty="0"/>
              <a:t>Order passed u/s 148A is not appealable (final order u/s 147 is appealable) </a:t>
            </a:r>
            <a:r>
              <a:rPr lang="en-US" sz="2400" dirty="0"/>
              <a:t>  </a:t>
            </a:r>
            <a:r>
              <a:rPr lang="en-US" sz="2000" dirty="0"/>
              <a:t>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46477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23FC9-E287-4620-999C-FC8C8C12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IN" sz="4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New concepts / new phrases : fresh controversies?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1B3F76-5567-47A1-BF24-2464CC279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ClrTx/>
            </a:pPr>
            <a:r>
              <a:rPr lang="en-IN" sz="9600" dirty="0"/>
              <a:t>Information which suggests escapement of income</a:t>
            </a:r>
          </a:p>
          <a:p>
            <a:pPr>
              <a:buClrTx/>
            </a:pPr>
            <a:endParaRPr lang="en-IN" sz="9600" dirty="0"/>
          </a:p>
          <a:p>
            <a:pPr>
              <a:buClrTx/>
            </a:pPr>
            <a:r>
              <a:rPr lang="en-IN" sz="9600" dirty="0"/>
              <a:t>suggests vs reason vs belief  </a:t>
            </a:r>
          </a:p>
          <a:p>
            <a:endParaRPr lang="en-IN" sz="9600" dirty="0"/>
          </a:p>
          <a:p>
            <a:pPr>
              <a:buClrTx/>
            </a:pPr>
            <a:r>
              <a:rPr lang="en-IN" sz="9600" dirty="0"/>
              <a:t>Risk management strategy by CBDT</a:t>
            </a:r>
          </a:p>
          <a:p>
            <a:endParaRPr lang="en-IN" sz="9600" dirty="0"/>
          </a:p>
          <a:p>
            <a:pPr>
              <a:buClrTx/>
            </a:pPr>
            <a:r>
              <a:rPr lang="en-IN" sz="9600" dirty="0"/>
              <a:t>Final objections by C &amp; AG as regards assessment</a:t>
            </a:r>
          </a:p>
          <a:p>
            <a:pPr>
              <a:buClrTx/>
            </a:pPr>
            <a:endParaRPr lang="en-IN" sz="9600" dirty="0"/>
          </a:p>
          <a:p>
            <a:pPr>
              <a:buClrTx/>
            </a:pPr>
            <a:r>
              <a:rPr lang="en-IN" sz="9600" dirty="0"/>
              <a:t>Belongs to; pertains to; relates to</a:t>
            </a:r>
          </a:p>
          <a:p>
            <a:pPr marL="0" indent="0">
              <a:buNone/>
            </a:pP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76061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675B-4ADA-4C24-A187-4B623B56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Snapshot of new PROVISIONS</a:t>
            </a:r>
            <a:b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cap="none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(On statute from 1-4-2021)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CF4A70F-4D67-443F-8DA7-9DA2199A4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897567"/>
              </p:ext>
            </p:extLst>
          </p:nvPr>
        </p:nvGraphicFramePr>
        <p:xfrm>
          <a:off x="457200" y="1898247"/>
          <a:ext cx="11277600" cy="5157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594">
                  <a:extLst>
                    <a:ext uri="{9D8B030D-6E8A-4147-A177-3AD203B41FA5}">
                      <a16:colId xmlns:a16="http://schemas.microsoft.com/office/drawing/2014/main" val="3758563598"/>
                    </a:ext>
                  </a:extLst>
                </a:gridCol>
                <a:gridCol w="9023006">
                  <a:extLst>
                    <a:ext uri="{9D8B030D-6E8A-4147-A177-3AD203B41FA5}">
                      <a16:colId xmlns:a16="http://schemas.microsoft.com/office/drawing/2014/main" val="720888846"/>
                    </a:ext>
                  </a:extLst>
                </a:gridCol>
              </a:tblGrid>
              <a:tr h="6053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Substituted / New Section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Provision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6774"/>
                  </a:ext>
                </a:extLst>
              </a:tr>
              <a:tr h="6755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147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AO’s power to reassess income escaping assessment/recompute loss/depreciation/other allowance/deduction</a:t>
                      </a:r>
                    </a:p>
                    <a:p>
                      <a:r>
                        <a:rPr lang="en-US" sz="2000" dirty="0"/>
                        <a:t>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247149"/>
                  </a:ext>
                </a:extLst>
              </a:tr>
              <a:tr h="661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148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AO’s power to issue notice of escapement of income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112265"/>
                  </a:ext>
                </a:extLst>
              </a:tr>
              <a:tr h="80315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148A (newly inserted)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Pre-notice enquiries by AO; opportunity to assessee; order by AO whether to drop or proceed with reassessment  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959267"/>
                  </a:ext>
                </a:extLst>
              </a:tr>
              <a:tr h="6594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149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Time limits for issue of notice u/s 148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720074"/>
                  </a:ext>
                </a:extLst>
              </a:tr>
              <a:tr h="5578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151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Specified approving authorities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489740"/>
                  </a:ext>
                </a:extLst>
              </a:tr>
              <a:tr h="8293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153A &amp; 153C 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Not applicable to search initiated after 31-03-2021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861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086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23FC9-E287-4620-999C-FC8C8C12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IN" sz="4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New concepts / new phrases : fresh controversies?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1B3F76-5567-47A1-BF24-2464CC279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36376"/>
            <a:ext cx="11029615" cy="4625789"/>
          </a:xfrm>
        </p:spPr>
        <p:txBody>
          <a:bodyPr>
            <a:normAutofit fontScale="70000" lnSpcReduction="20000"/>
          </a:bodyPr>
          <a:lstStyle/>
          <a:p>
            <a:pPr marL="533400" indent="-533400">
              <a:buClrTx/>
            </a:pPr>
            <a:r>
              <a:rPr lang="en-IN" sz="4000" dirty="0"/>
              <a:t>in the case of the assessee</a:t>
            </a:r>
          </a:p>
          <a:p>
            <a:pPr marL="0" indent="0">
              <a:buNone/>
            </a:pPr>
            <a:endParaRPr lang="en-IN" sz="4000" dirty="0"/>
          </a:p>
          <a:p>
            <a:pPr marL="533400" indent="-533400">
              <a:buClrTx/>
            </a:pPr>
            <a:r>
              <a:rPr lang="en-IN" sz="4000" dirty="0"/>
              <a:t>for the relevant assessment year </a:t>
            </a:r>
          </a:p>
          <a:p>
            <a:pPr marL="0" indent="0">
              <a:buNone/>
            </a:pPr>
            <a:endParaRPr lang="en-IN" sz="4000" dirty="0"/>
          </a:p>
          <a:p>
            <a:pPr marL="533400" indent="-533400">
              <a:buClrTx/>
            </a:pPr>
            <a:r>
              <a:rPr lang="en-IN" sz="4000" dirty="0"/>
              <a:t>manner of prior approval/sanction</a:t>
            </a:r>
          </a:p>
          <a:p>
            <a:pPr marL="0" indent="0">
              <a:buClrTx/>
              <a:buNone/>
            </a:pPr>
            <a:endParaRPr lang="en-IN" sz="4000" dirty="0"/>
          </a:p>
          <a:p>
            <a:pPr marL="533400" indent="-533400">
              <a:buClrTx/>
            </a:pPr>
            <a:r>
              <a:rPr lang="en-IN" sz="4000" dirty="0"/>
              <a:t>income in the form of asset amounts to likely to amount to Rs.  50 lakh or more for that year </a:t>
            </a:r>
          </a:p>
          <a:p>
            <a:pPr marL="533400" indent="0">
              <a:buClrTx/>
              <a:buNone/>
            </a:pPr>
            <a:r>
              <a:rPr lang="en-IN" sz="4000" u="sng" dirty="0"/>
              <a:t>(how to determine the value of asset)</a:t>
            </a:r>
          </a:p>
          <a:p>
            <a:pPr marL="0" indent="0">
              <a:buClrTx/>
              <a:buNone/>
            </a:pP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1754434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23FC9-E287-4620-999C-FC8C8C12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IN" sz="4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New issues that may emerge from new language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1B3F76-5567-47A1-BF24-2464CC279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71104"/>
          </a:xfrm>
        </p:spPr>
        <p:txBody>
          <a:bodyPr>
            <a:normAutofit/>
          </a:bodyPr>
          <a:lstStyle/>
          <a:p>
            <a:pPr marL="533400" indent="-533400">
              <a:buClrTx/>
            </a:pPr>
            <a:r>
              <a:rPr lang="en-IN" sz="2800" dirty="0"/>
              <a:t>(AO to) conduct any </a:t>
            </a:r>
            <a:r>
              <a:rPr lang="en-IN" sz="2800" u="sng" dirty="0"/>
              <a:t>enquiry,</a:t>
            </a:r>
            <a:r>
              <a:rPr lang="en-IN" sz="2800" dirty="0"/>
              <a:t> </a:t>
            </a:r>
            <a:r>
              <a:rPr lang="en-IN" sz="2800" u="sng" dirty="0"/>
              <a:t>if required </a:t>
            </a:r>
          </a:p>
          <a:p>
            <a:pPr marL="0" indent="0">
              <a:buNone/>
            </a:pPr>
            <a:endParaRPr lang="en-IN" sz="2800" dirty="0"/>
          </a:p>
          <a:p>
            <a:pPr marL="533400" indent="-533400">
              <a:buClrTx/>
            </a:pPr>
            <a:r>
              <a:rPr lang="en-IN" sz="2800" dirty="0"/>
              <a:t>nature and extent of enquiry (by AO)</a:t>
            </a:r>
          </a:p>
          <a:p>
            <a:pPr marL="0" indent="0">
              <a:buNone/>
            </a:pPr>
            <a:endParaRPr lang="en-IN" sz="2800" dirty="0"/>
          </a:p>
          <a:p>
            <a:pPr marL="533400" indent="-533400">
              <a:buClrTx/>
            </a:pPr>
            <a:r>
              <a:rPr lang="en-IN" sz="2800" dirty="0"/>
              <a:t>AO to decide on the basis of material on record if it’s a fit case to issue notice u/s 148 </a:t>
            </a:r>
          </a:p>
        </p:txBody>
      </p:sp>
    </p:spTree>
    <p:extLst>
      <p:ext uri="{BB962C8B-B14F-4D97-AF65-F5344CB8AC3E}">
        <p14:creationId xmlns:p14="http://schemas.microsoft.com/office/powerpoint/2010/main" val="3808167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0E96F-B973-4FC8-A32D-932CE7C0B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Concepts that shall continue to be relevant AND HENCE DEBATABLE :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F501F-3E18-464E-A67C-74369E5F3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>
            <a:no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/>
              <a:t>Information </a:t>
            </a:r>
            <a:r>
              <a:rPr lang="en-US" sz="2400" u="sng" dirty="0"/>
              <a:t>with</a:t>
            </a:r>
            <a:r>
              <a:rPr lang="en-US" sz="2400" dirty="0"/>
              <a:t> the assessing officer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/>
              <a:t>Manner of approval by specified authority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/>
              <a:t>Link /nexus of information with assessee for a particular year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/>
              <a:t>After interim procedure u/s 148A, stand of the AO cannot be improved or changed from that of initial show cause notice u/s 148A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/>
              <a:t>Issue of notice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/>
              <a:t>Service of notice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719241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3D6E8-27C1-4345-AF5F-563B99BA8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Objection by c &amp; Ag </a:t>
            </a:r>
            <a:r>
              <a:rPr lang="en-US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Sec. 148 </a:t>
            </a:r>
            <a:r>
              <a:rPr lang="en-US" sz="28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Expl</a:t>
            </a:r>
            <a:r>
              <a:rPr lang="en-US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1 (ii) 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:  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CA93D-97F1-43D1-88FB-F628468D4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Now relevant to </a:t>
            </a:r>
            <a:r>
              <a:rPr lang="en-US" sz="2800" dirty="0" err="1"/>
              <a:t>analyse</a:t>
            </a:r>
            <a:r>
              <a:rPr lang="en-US" sz="2800" dirty="0"/>
              <a:t> the nature of objections by C &amp; AG:</a:t>
            </a:r>
          </a:p>
          <a:p>
            <a:pPr marL="0" indent="0">
              <a:buNone/>
            </a:pPr>
            <a:endParaRPr lang="en-US" sz="28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N" sz="2800" dirty="0"/>
              <a:t>‘….assessment not made in accordance with the provisions of this Act’</a:t>
            </a:r>
          </a:p>
          <a:p>
            <a:pPr marL="324000" lvl="1" indent="0">
              <a:buClrTx/>
              <a:buNone/>
            </a:pPr>
            <a:endParaRPr lang="en-US" sz="2800" dirty="0"/>
          </a:p>
          <a:p>
            <a:pPr marL="324000" lvl="1" indent="0">
              <a:buNone/>
            </a:pPr>
            <a:r>
              <a:rPr lang="en-US" sz="2800" dirty="0"/>
              <a:t>    -  interpretational issues of a stand taken by AO not accepted by CAG</a:t>
            </a:r>
          </a:p>
          <a:p>
            <a:pPr marL="324000" lvl="1" indent="0">
              <a:buNone/>
            </a:pPr>
            <a:r>
              <a:rPr lang="en-US" sz="2800" dirty="0"/>
              <a:t>    -  legal provision not applied by AO </a:t>
            </a:r>
          </a:p>
        </p:txBody>
      </p:sp>
    </p:spTree>
    <p:extLst>
      <p:ext uri="{BB962C8B-B14F-4D97-AF65-F5344CB8AC3E}">
        <p14:creationId xmlns:p14="http://schemas.microsoft.com/office/powerpoint/2010/main" val="379941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B7584-F8F7-4285-942D-05245924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S</a:t>
            </a:r>
            <a:r>
              <a:rPr lang="en-IN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ec.</a:t>
            </a:r>
            <a:r>
              <a:rPr lang="en-IN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 147 analysed : </a:t>
            </a:r>
            <a:r>
              <a:rPr lang="en-US" b="0" dirty="0">
                <a:latin typeface="+mn-lt"/>
              </a:rPr>
              <a:t>A.O.’s power to reassess income:</a:t>
            </a:r>
            <a:br>
              <a:rPr lang="en-IN" b="0" dirty="0">
                <a:latin typeface="+mn-lt"/>
              </a:rPr>
            </a:br>
            <a:r>
              <a:rPr lang="en-IN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786C22D-92C3-4CDA-8AC9-9C39A75A4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485168"/>
              </p:ext>
            </p:extLst>
          </p:nvPr>
        </p:nvGraphicFramePr>
        <p:xfrm>
          <a:off x="454742" y="1604682"/>
          <a:ext cx="11282516" cy="515744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42573738"/>
                    </a:ext>
                  </a:extLst>
                </a:gridCol>
                <a:gridCol w="11074236">
                  <a:extLst>
                    <a:ext uri="{9D8B030D-6E8A-4147-A177-3AD203B41FA5}">
                      <a16:colId xmlns:a16="http://schemas.microsoft.com/office/drawing/2014/main" val="7979365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6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136644"/>
                  </a:ext>
                </a:extLst>
              </a:tr>
              <a:tr h="974443"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IN" sz="2000" u="none" dirty="0">
                          <a:latin typeface="+mn-lt"/>
                        </a:rPr>
                        <a:t>A.O. may assess or reassess such income or recompute loss or allowance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30408"/>
                  </a:ext>
                </a:extLst>
              </a:tr>
              <a:tr h="3520411"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IN" sz="2000" u="none" dirty="0" err="1">
                          <a:latin typeface="+mn-lt"/>
                        </a:rPr>
                        <a:t>Expl</a:t>
                      </a:r>
                      <a:r>
                        <a:rPr lang="en-IN" sz="2000" u="none" dirty="0">
                          <a:latin typeface="+mn-lt"/>
                        </a:rPr>
                        <a:t>. : </a:t>
                      </a:r>
                    </a:p>
                    <a:p>
                      <a:pPr marL="444500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N" sz="2000" u="none" dirty="0">
                          <a:latin typeface="+mn-lt"/>
                        </a:rPr>
                        <a:t>Any issue that comes to notice of A.O. </a:t>
                      </a:r>
                      <a:r>
                        <a:rPr lang="en-IN" sz="2000" u="sng" dirty="0">
                          <a:latin typeface="+mn-lt"/>
                        </a:rPr>
                        <a:t>subsequently</a:t>
                      </a:r>
                      <a:r>
                        <a:rPr lang="en-IN" sz="2000" u="none" dirty="0">
                          <a:latin typeface="+mn-lt"/>
                        </a:rPr>
                        <a:t> during proceedings u/s 147 can also be made part of reassessment (</a:t>
                      </a:r>
                      <a:r>
                        <a:rPr lang="en-IN" sz="2000" u="sng" dirty="0">
                          <a:latin typeface="+mn-lt"/>
                        </a:rPr>
                        <a:t>even if </a:t>
                      </a:r>
                      <a:r>
                        <a:rPr lang="en-IN" sz="2000" u="none" dirty="0">
                          <a:latin typeface="+mn-lt"/>
                        </a:rPr>
                        <a:t>procedure u/s 148A of pre-notice is not followed)</a:t>
                      </a:r>
                    </a:p>
                    <a:p>
                      <a:pPr marL="0" indent="0">
                        <a:buNone/>
                      </a:pPr>
                      <a:endParaRPr lang="en-US" sz="2000" dirty="0"/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Earlier disputes on this issue were many, such as-</a:t>
                      </a:r>
                    </a:p>
                    <a:p>
                      <a:pPr marL="0" indent="0">
                        <a:buNone/>
                      </a:pPr>
                      <a:endParaRPr lang="en-US" sz="2000" dirty="0"/>
                    </a:p>
                    <a:p>
                      <a:pPr marL="723900" indent="-368300">
                        <a:buFontTx/>
                        <a:buChar char="-"/>
                      </a:pPr>
                      <a:r>
                        <a:rPr lang="en-US" sz="2000" dirty="0"/>
                        <a:t>Reason recorded on one issue held valid, addition not made on that issue but on another issue</a:t>
                      </a:r>
                    </a:p>
                    <a:p>
                      <a:pPr>
                        <a:buFontTx/>
                        <a:buNone/>
                      </a:pPr>
                      <a:endParaRPr lang="en-US" sz="2000" dirty="0"/>
                    </a:p>
                    <a:p>
                      <a:pPr marL="723900" indent="-368300">
                        <a:buFontTx/>
                        <a:buChar char="-"/>
                      </a:pPr>
                      <a:r>
                        <a:rPr lang="en-US" sz="2000" dirty="0"/>
                        <a:t>Reason recorded held invalid, addition made on another issue </a:t>
                      </a:r>
                      <a:endParaRPr lang="en-IN" sz="2000" dirty="0"/>
                    </a:p>
                    <a:p>
                      <a:pPr marL="0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lang="en-IN" sz="2000" u="none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810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962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728BD-6E32-4F45-B3E9-7038CCC7F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S. 153a to 153c SUBSUMED IN NEW S. 148	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C6061-44DB-4EDB-B382-1067E68D4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2180496"/>
            <a:ext cx="11290300" cy="4271104"/>
          </a:xfrm>
        </p:spPr>
        <p:txBody>
          <a:bodyPr>
            <a:normAutofit fontScale="85000" lnSpcReduction="20000"/>
          </a:bodyPr>
          <a:lstStyle/>
          <a:p>
            <a:pPr>
              <a:buClrTx/>
            </a:pPr>
            <a:r>
              <a:rPr lang="en-US" sz="2800" dirty="0"/>
              <a:t>For search initiated from 01-04-2021 onwards:</a:t>
            </a:r>
          </a:p>
          <a:p>
            <a:pPr marL="0" indent="0">
              <a:buNone/>
            </a:pPr>
            <a:endParaRPr lang="en-US" sz="28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800" dirty="0"/>
              <a:t>No separate assessments u</a:t>
            </a:r>
            <a:r>
              <a:rPr lang="en-IN" sz="2800" dirty="0"/>
              <a:t>/s 153A/153C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N" sz="28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N" sz="2800" dirty="0"/>
              <a:t>Reassessments only u/s 147/148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N" sz="28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N" sz="2800" dirty="0"/>
              <a:t>Assessments for 3 years preceding the year of search shall be reopened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N" sz="28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N" sz="2800" dirty="0"/>
              <a:t>But subject to threshold of Rs. 50 Lakh income limit based on assets found, 10 year notice can be issued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3726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4B874-8C1D-4F0E-B6C9-75A152E48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29155"/>
            <a:ext cx="11029616" cy="113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IS IT </a:t>
            </a:r>
            <a:r>
              <a:rPr lang="en-US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NOw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EASIER FOR THE DEPT.  TO REOPEN CASES? </a:t>
            </a:r>
            <a:b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dirty="0"/>
              <a:t>SOME POINTERS:</a:t>
            </a:r>
            <a:br>
              <a:rPr lang="en-US" dirty="0"/>
            </a:b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102D6-1672-4F23-8243-F6B80CE9A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6508"/>
            <a:ext cx="11303000" cy="4822197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buClrTx/>
            </a:pPr>
            <a:r>
              <a:rPr lang="en-US" sz="2000" dirty="0"/>
              <a:t>Mere ‘suggestion’ from Information may be enough </a:t>
            </a:r>
          </a:p>
          <a:p>
            <a:endParaRPr lang="en-US" sz="2000" dirty="0"/>
          </a:p>
          <a:p>
            <a:pPr marL="533400" indent="-533400">
              <a:buClrTx/>
            </a:pPr>
            <a:r>
              <a:rPr lang="en-US" sz="2000" dirty="0"/>
              <a:t>Tangible material may not be the sole determining factor  </a:t>
            </a:r>
          </a:p>
          <a:p>
            <a:endParaRPr lang="en-US" sz="2000" dirty="0"/>
          </a:p>
          <a:p>
            <a:pPr marL="533400" indent="-533400">
              <a:buClrTx/>
            </a:pPr>
            <a:r>
              <a:rPr lang="en-US" sz="2000" dirty="0"/>
              <a:t>Application of own mind may not be required;  AO can use borrowed information received from other Depts. /Agencies </a:t>
            </a:r>
          </a:p>
          <a:p>
            <a:endParaRPr lang="en-US" sz="2000" dirty="0"/>
          </a:p>
          <a:p>
            <a:pPr marL="533400" indent="-533400">
              <a:buClrTx/>
            </a:pPr>
            <a:r>
              <a:rPr lang="en-US" sz="2000" dirty="0"/>
              <a:t>Extent of </a:t>
            </a:r>
            <a:r>
              <a:rPr lang="en-US" sz="2000" dirty="0" err="1"/>
              <a:t>epre</a:t>
            </a:r>
            <a:r>
              <a:rPr lang="en-US" sz="2000" dirty="0"/>
              <a:t>-notice </a:t>
            </a:r>
            <a:r>
              <a:rPr lang="en-US" sz="2000" dirty="0" err="1"/>
              <a:t>nquiry</a:t>
            </a:r>
            <a:r>
              <a:rPr lang="en-US" sz="2000" dirty="0"/>
              <a:t>-by-AO : parameters are open and subjective </a:t>
            </a:r>
          </a:p>
          <a:p>
            <a:endParaRPr lang="en-US" sz="2000" dirty="0"/>
          </a:p>
          <a:p>
            <a:pPr marL="533400" indent="-533400">
              <a:buClrTx/>
            </a:pPr>
            <a:r>
              <a:rPr lang="en-US" sz="2000" dirty="0"/>
              <a:t>Deemed information cases (re-opening is automatic)</a:t>
            </a:r>
          </a:p>
          <a:p>
            <a:pPr marL="0" indent="0">
              <a:buClrTx/>
              <a:buNone/>
            </a:pPr>
            <a:r>
              <a:rPr lang="en-US" sz="2000" dirty="0"/>
              <a:t> </a:t>
            </a:r>
          </a:p>
          <a:p>
            <a:pPr marL="533400" indent="-533400">
              <a:buClrTx/>
            </a:pPr>
            <a:r>
              <a:rPr lang="en-US" sz="2000" dirty="0"/>
              <a:t>But what constituters information is defined strictly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7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B5434-7005-47CB-8160-DFC3E30ED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7239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Practice notes for tax practitioners reg. new 148/148A: 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B7B28-CB56-4C40-B336-6237B96C2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803400"/>
            <a:ext cx="11277600" cy="5054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en-US" sz="2000" dirty="0"/>
              <a:t>Careful study of each phrase used by AO in pre-notice issued u/s 148A</a:t>
            </a:r>
          </a:p>
          <a:p>
            <a:pPr algn="just">
              <a:lnSpc>
                <a:spcPct val="150000"/>
              </a:lnSpc>
              <a:buClrTx/>
            </a:pPr>
            <a:r>
              <a:rPr lang="en-US" sz="2000" dirty="0"/>
              <a:t> Does it meet with criteria of reopening as per sec. 148? </a:t>
            </a:r>
          </a:p>
          <a:p>
            <a:pPr algn="just">
              <a:lnSpc>
                <a:spcPct val="150000"/>
              </a:lnSpc>
              <a:buClrTx/>
            </a:pPr>
            <a:r>
              <a:rPr lang="en-US" sz="2000" dirty="0"/>
              <a:t>Is it time barred ? </a:t>
            </a:r>
          </a:p>
          <a:p>
            <a:pPr algn="just">
              <a:lnSpc>
                <a:spcPct val="150000"/>
              </a:lnSpc>
              <a:buClrTx/>
            </a:pPr>
            <a:r>
              <a:rPr lang="en-US" sz="2000" dirty="0"/>
              <a:t>Does the information suggest escaped income of the particular assessee for a specific year? (it should not be a general information)</a:t>
            </a:r>
          </a:p>
          <a:p>
            <a:pPr algn="just">
              <a:lnSpc>
                <a:spcPct val="150000"/>
              </a:lnSpc>
              <a:buClrTx/>
            </a:pPr>
            <a:r>
              <a:rPr lang="en-US" sz="2000" dirty="0"/>
              <a:t>Even if one is a non-filer, in a given case, issue can be explained (source </a:t>
            </a:r>
            <a:r>
              <a:rPr lang="en-US" sz="2000" dirty="0" err="1"/>
              <a:t>etc</a:t>
            </a:r>
            <a:r>
              <a:rPr lang="en-US" sz="2000" dirty="0"/>
              <a:t>) if there is no escaped income in it </a:t>
            </a:r>
          </a:p>
          <a:p>
            <a:pPr algn="just">
              <a:lnSpc>
                <a:spcPct val="150000"/>
              </a:lnSpc>
              <a:buClrTx/>
            </a:pPr>
            <a:r>
              <a:rPr lang="en-IN" sz="2000" dirty="0"/>
              <a:t>Call for more details if notice is inadequate </a:t>
            </a:r>
          </a:p>
          <a:p>
            <a:pPr algn="just">
              <a:lnSpc>
                <a:spcPct val="150000"/>
              </a:lnSpc>
              <a:buClrTx/>
            </a:pPr>
            <a:r>
              <a:rPr lang="en-IN" sz="2000" dirty="0"/>
              <a:t>Object of inadequate inquiries made by AO </a:t>
            </a:r>
          </a:p>
        </p:txBody>
      </p:sp>
    </p:spTree>
    <p:extLst>
      <p:ext uri="{BB962C8B-B14F-4D97-AF65-F5344CB8AC3E}">
        <p14:creationId xmlns:p14="http://schemas.microsoft.com/office/powerpoint/2010/main" val="30368309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2AF7E-2F36-4F9B-91B5-B63AE0C9A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6779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Probable grounds for direct challenge in high court? 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9D65F-6311-4FB2-B8DB-10300C048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68500"/>
            <a:ext cx="11029615" cy="4673600"/>
          </a:xfrm>
        </p:spPr>
        <p:txBody>
          <a:bodyPr>
            <a:normAutofit/>
          </a:bodyPr>
          <a:lstStyle/>
          <a:p>
            <a:r>
              <a:rPr lang="en-US" sz="2000" dirty="0"/>
              <a:t>Information not specific to the assessee </a:t>
            </a:r>
          </a:p>
          <a:p>
            <a:endParaRPr lang="en-US" sz="2000" dirty="0"/>
          </a:p>
          <a:p>
            <a:r>
              <a:rPr lang="en-US" sz="2000" dirty="0"/>
              <a:t>Information does not relate to a particular assessment year </a:t>
            </a:r>
          </a:p>
          <a:p>
            <a:endParaRPr lang="en-US" sz="2000" dirty="0"/>
          </a:p>
          <a:p>
            <a:r>
              <a:rPr lang="en-US" sz="2000" dirty="0"/>
              <a:t>Pre-notice enquiry not made by AO </a:t>
            </a:r>
          </a:p>
          <a:p>
            <a:endParaRPr lang="en-US" sz="2000" dirty="0"/>
          </a:p>
          <a:p>
            <a:r>
              <a:rPr lang="en-US" sz="2000" dirty="0" err="1"/>
              <a:t>Assessee’s</a:t>
            </a:r>
            <a:r>
              <a:rPr lang="en-US" sz="2000" dirty="0"/>
              <a:t> objections not considered </a:t>
            </a:r>
          </a:p>
          <a:p>
            <a:endParaRPr lang="en-US" sz="2000" dirty="0"/>
          </a:p>
          <a:p>
            <a:r>
              <a:rPr lang="en-US" sz="2000" dirty="0"/>
              <a:t>Material found in search does not belong to/pertain to/relate to the assessee 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010794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2AF7E-2F36-4F9B-91B5-B63AE0C9A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6779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CURRENT ISSUES AND CONTROVERSIES IN S. 148 &amp; 263 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9D65F-6311-4FB2-B8DB-10300C048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68500"/>
            <a:ext cx="11029615" cy="4673600"/>
          </a:xfrm>
        </p:spPr>
        <p:txBody>
          <a:bodyPr>
            <a:normAutofit/>
          </a:bodyPr>
          <a:lstStyle/>
          <a:p>
            <a:r>
              <a:rPr lang="en-IN" sz="2000" dirty="0"/>
              <a:t>Oral discussion and Q &amp; A</a:t>
            </a:r>
          </a:p>
        </p:txBody>
      </p:sp>
    </p:spTree>
    <p:extLst>
      <p:ext uri="{BB962C8B-B14F-4D97-AF65-F5344CB8AC3E}">
        <p14:creationId xmlns:p14="http://schemas.microsoft.com/office/powerpoint/2010/main" val="211703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23FC9-E287-4620-999C-FC8C8C12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IN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Comparative provisions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EDB3EEA-208B-497A-980C-31824EC68C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867871"/>
              </p:ext>
            </p:extLst>
          </p:nvPr>
        </p:nvGraphicFramePr>
        <p:xfrm>
          <a:off x="457200" y="1843624"/>
          <a:ext cx="11290301" cy="497886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96069">
                  <a:extLst>
                    <a:ext uri="{9D8B030D-6E8A-4147-A177-3AD203B41FA5}">
                      <a16:colId xmlns:a16="http://schemas.microsoft.com/office/drawing/2014/main" val="1018225449"/>
                    </a:ext>
                  </a:extLst>
                </a:gridCol>
                <a:gridCol w="4517331">
                  <a:extLst>
                    <a:ext uri="{9D8B030D-6E8A-4147-A177-3AD203B41FA5}">
                      <a16:colId xmlns:a16="http://schemas.microsoft.com/office/drawing/2014/main" val="3407287695"/>
                    </a:ext>
                  </a:extLst>
                </a:gridCol>
                <a:gridCol w="5676901">
                  <a:extLst>
                    <a:ext uri="{9D8B030D-6E8A-4147-A177-3AD203B41FA5}">
                      <a16:colId xmlns:a16="http://schemas.microsoft.com/office/drawing/2014/main" val="951630584"/>
                    </a:ext>
                  </a:extLst>
                </a:gridCol>
              </a:tblGrid>
              <a:tr h="424447">
                <a:tc>
                  <a:txBody>
                    <a:bodyPr/>
                    <a:lstStyle/>
                    <a:p>
                      <a:r>
                        <a:rPr lang="en-IN" dirty="0"/>
                        <a:t>Section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Old Provisions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New Provisions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27566"/>
                  </a:ext>
                </a:extLst>
              </a:tr>
              <a:tr h="1017710">
                <a:tc rowSpan="3">
                  <a:txBody>
                    <a:bodyPr/>
                    <a:lstStyle/>
                    <a:p>
                      <a:r>
                        <a:rPr lang="en-IN" dirty="0"/>
                        <a:t>147 &amp; 148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/>
                        <a:t>Basis:</a:t>
                      </a:r>
                    </a:p>
                    <a:p>
                      <a:pPr algn="just"/>
                      <a:endParaRPr lang="en-IN" dirty="0"/>
                    </a:p>
                    <a:p>
                      <a:pPr marL="285750" indent="-285750" algn="just">
                        <a:buFont typeface="Gill Sans MT" panose="020B0502020104020203" pitchFamily="34" charset="0"/>
                        <a:buChar char="–"/>
                      </a:pPr>
                      <a:r>
                        <a:rPr lang="en-IN" dirty="0"/>
                        <a:t>A.O. has ‘reason to believe’ that income escaped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/>
                        <a:t>Basis:</a:t>
                      </a:r>
                    </a:p>
                    <a:p>
                      <a:pPr algn="just"/>
                      <a:endParaRPr lang="en-IN" dirty="0"/>
                    </a:p>
                    <a:p>
                      <a:pPr marL="285750" indent="-285750" algn="just">
                        <a:buFont typeface="Gill Sans MT" panose="020B0502020104020203" pitchFamily="34" charset="0"/>
                        <a:buChar char="–"/>
                      </a:pPr>
                      <a:r>
                        <a:rPr lang="en-IN" dirty="0"/>
                        <a:t>Information with A.O. that suggests that income escaped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241058"/>
                  </a:ext>
                </a:extLst>
              </a:tr>
              <a:tr h="132302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IN" dirty="0"/>
                    </a:p>
                    <a:p>
                      <a:pPr algn="just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Gill Sans MT" panose="020B0502020104020203" pitchFamily="34" charset="0"/>
                        <a:buChar char="–"/>
                      </a:pPr>
                      <a:endParaRPr lang="en-IN" dirty="0"/>
                    </a:p>
                    <a:p>
                      <a:pPr marL="285750" indent="-285750" algn="just">
                        <a:buFont typeface="Gill Sans MT" panose="020B0502020104020203" pitchFamily="34" charset="0"/>
                        <a:buChar char="–"/>
                      </a:pPr>
                      <a:r>
                        <a:rPr lang="en-IN" dirty="0"/>
                        <a:t>Information flagged in assessee’s case as per Board’s risk management strategy from time to time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en-IN" dirty="0"/>
                    </a:p>
                    <a:p>
                      <a:pPr marL="285750" indent="-285750" algn="just">
                        <a:buFont typeface="Gill Sans MT" panose="020B0502020104020203" pitchFamily="34" charset="0"/>
                        <a:buChar char="–"/>
                      </a:pPr>
                      <a:r>
                        <a:rPr lang="en-IN" dirty="0"/>
                        <a:t>Final objection by C&amp;AG as to computation of total income of the assessee.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575316"/>
                  </a:ext>
                </a:extLst>
              </a:tr>
              <a:tr h="1628336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IN" dirty="0"/>
                    </a:p>
                    <a:p>
                      <a:pPr marL="285750" indent="-285750" algn="just">
                        <a:buFont typeface="Gill Sans MT" panose="020B0502020104020203" pitchFamily="34" charset="0"/>
                        <a:buChar char="–"/>
                      </a:pPr>
                      <a:r>
                        <a:rPr lang="en-IN" dirty="0"/>
                        <a:t>Deemed escapement situations (five)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u="sng" dirty="0"/>
                        <a:t>Deemed Information cases:</a:t>
                      </a:r>
                    </a:p>
                    <a:p>
                      <a:pPr marL="285750" indent="-285750" algn="just">
                        <a:buFont typeface="Gill Sans MT" panose="020B0502020104020203" pitchFamily="34" charset="0"/>
                        <a:buChar char="–"/>
                      </a:pPr>
                      <a:r>
                        <a:rPr lang="en-IN" u="none" dirty="0"/>
                        <a:t>Search on assessee</a:t>
                      </a:r>
                    </a:p>
                    <a:p>
                      <a:pPr marL="285750" indent="-285750" algn="just">
                        <a:buFont typeface="Gill Sans MT" panose="020B0502020104020203" pitchFamily="34" charset="0"/>
                        <a:buChar char="–"/>
                      </a:pPr>
                      <a:r>
                        <a:rPr lang="en-IN" u="none" dirty="0"/>
                        <a:t>Survey on assessee</a:t>
                      </a:r>
                    </a:p>
                    <a:p>
                      <a:pPr marL="285750" indent="-285750" algn="just">
                        <a:buFont typeface="Gill Sans MT" panose="020B0502020104020203" pitchFamily="34" charset="0"/>
                        <a:buChar char="–"/>
                      </a:pPr>
                      <a:r>
                        <a:rPr lang="en-IN" u="none" dirty="0"/>
                        <a:t>Satisfaction of A.O. as to material seized/ documents in other search cases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993498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21558E-27CE-4BED-94D5-41F57ADA66FB}"/>
              </a:ext>
            </a:extLst>
          </p:cNvPr>
          <p:cNvCxnSpPr>
            <a:endCxn id="4" idx="2"/>
          </p:cNvCxnSpPr>
          <p:nvPr/>
        </p:nvCxnSpPr>
        <p:spPr>
          <a:xfrm>
            <a:off x="6096000" y="2277035"/>
            <a:ext cx="6350" cy="4545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A9C5C8-787D-4CB5-BEF4-A2353837B637}"/>
              </a:ext>
            </a:extLst>
          </p:cNvPr>
          <p:cNvCxnSpPr/>
          <p:nvPr/>
        </p:nvCxnSpPr>
        <p:spPr>
          <a:xfrm>
            <a:off x="1479176" y="2277035"/>
            <a:ext cx="0" cy="4545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252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C22469-0452-47DD-8B8A-86345E0174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Thank You !</a:t>
            </a:r>
            <a:endParaRPr lang="en-IN" sz="6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D34B864-D161-41F9-B30A-05AC8A4B31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921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23FC9-E287-4620-999C-FC8C8C12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IN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Comparative provisions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EDB3EEA-208B-497A-980C-31824EC68C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364096"/>
              </p:ext>
            </p:extLst>
          </p:nvPr>
        </p:nvGraphicFramePr>
        <p:xfrm>
          <a:off x="419100" y="1868700"/>
          <a:ext cx="11328400" cy="469283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99768">
                  <a:extLst>
                    <a:ext uri="{9D8B030D-6E8A-4147-A177-3AD203B41FA5}">
                      <a16:colId xmlns:a16="http://schemas.microsoft.com/office/drawing/2014/main" val="1018225449"/>
                    </a:ext>
                  </a:extLst>
                </a:gridCol>
                <a:gridCol w="5114316">
                  <a:extLst>
                    <a:ext uri="{9D8B030D-6E8A-4147-A177-3AD203B41FA5}">
                      <a16:colId xmlns:a16="http://schemas.microsoft.com/office/drawing/2014/main" val="3407287695"/>
                    </a:ext>
                  </a:extLst>
                </a:gridCol>
                <a:gridCol w="5114316">
                  <a:extLst>
                    <a:ext uri="{9D8B030D-6E8A-4147-A177-3AD203B41FA5}">
                      <a16:colId xmlns:a16="http://schemas.microsoft.com/office/drawing/2014/main" val="951630584"/>
                    </a:ext>
                  </a:extLst>
                </a:gridCol>
              </a:tblGrid>
              <a:tr h="412738">
                <a:tc>
                  <a:txBody>
                    <a:bodyPr/>
                    <a:lstStyle/>
                    <a:p>
                      <a:r>
                        <a:rPr lang="en-IN" dirty="0"/>
                        <a:t>Section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Old Provision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New Provision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27566"/>
                  </a:ext>
                </a:extLst>
              </a:tr>
              <a:tr h="845975">
                <a:tc rowSpan="3">
                  <a:txBody>
                    <a:bodyPr/>
                    <a:lstStyle/>
                    <a:p>
                      <a:r>
                        <a:rPr lang="en-IN" dirty="0"/>
                        <a:t>148A</a:t>
                      </a:r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r>
                        <a:rPr lang="en-IN" dirty="0"/>
                        <a:t>149 time limits </a:t>
                      </a:r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r>
                        <a:rPr lang="en-IN" dirty="0"/>
                        <a:t>151 – sanction </a:t>
                      </a:r>
                    </a:p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/>
                        <a:t>    No such section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/>
                        <a:t>Pre-notice enquiry by AO and opportunity to be heard to Assessee   </a:t>
                      </a:r>
                    </a:p>
                    <a:p>
                      <a:pPr algn="just"/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241058"/>
                  </a:ext>
                </a:extLst>
              </a:tr>
              <a:tr h="117741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/>
                        <a:t>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dirty="0"/>
                        <a:t>4 years up to income Rs. 1 lakh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dirty="0"/>
                        <a:t>6 years for income of Rs. 1 lakh and more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dirty="0"/>
                        <a:t>16 years in foreign assets cases </a:t>
                      </a:r>
                    </a:p>
                    <a:p>
                      <a:pPr algn="just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IN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dirty="0"/>
                        <a:t>3 years 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en-IN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dirty="0"/>
                        <a:t>Up to 10 years if escaped income (in form of asset) is Rs. 50 lakh or more for that year 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575316"/>
                  </a:ext>
                </a:extLst>
              </a:tr>
              <a:tr h="1628336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IN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dirty="0"/>
                        <a:t>Notice up to 4 years by AO with sanction from JC or by JC himself 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IN" dirty="0"/>
                        <a:t>Notice beyond 4 years with sanction of PCC, CC, PC or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US" u="none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u="none" dirty="0"/>
                        <a:t>Up to 3 years, by PC, PD, C or D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en-US" u="none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u="none" dirty="0"/>
                        <a:t>Beyond 3 years by PCC,  PDG (PC, PD, C or D if there is not PCC/PDG) </a:t>
                      </a:r>
                      <a:endParaRPr lang="en-IN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993498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49D1F9-D775-42C0-B346-55268AB445B4}"/>
              </a:ext>
            </a:extLst>
          </p:cNvPr>
          <p:cNvCxnSpPr/>
          <p:nvPr/>
        </p:nvCxnSpPr>
        <p:spPr>
          <a:xfrm>
            <a:off x="6526306" y="1837765"/>
            <a:ext cx="62753" cy="482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3533963-0B73-48F5-9604-F8787A40B05C}"/>
              </a:ext>
            </a:extLst>
          </p:cNvPr>
          <p:cNvCxnSpPr/>
          <p:nvPr/>
        </p:nvCxnSpPr>
        <p:spPr>
          <a:xfrm>
            <a:off x="1479176" y="2286000"/>
            <a:ext cx="0" cy="4276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86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675B-4ADA-4C24-A187-4B623B56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new procedure 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CF4A70F-4D67-443F-8DA7-9DA2199A4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083128"/>
              </p:ext>
            </p:extLst>
          </p:nvPr>
        </p:nvGraphicFramePr>
        <p:xfrm>
          <a:off x="431800" y="1847850"/>
          <a:ext cx="11303000" cy="465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448">
                  <a:extLst>
                    <a:ext uri="{9D8B030D-6E8A-4147-A177-3AD203B41FA5}">
                      <a16:colId xmlns:a16="http://schemas.microsoft.com/office/drawing/2014/main" val="1963406030"/>
                    </a:ext>
                  </a:extLst>
                </a:gridCol>
                <a:gridCol w="1524981">
                  <a:extLst>
                    <a:ext uri="{9D8B030D-6E8A-4147-A177-3AD203B41FA5}">
                      <a16:colId xmlns:a16="http://schemas.microsoft.com/office/drawing/2014/main" val="3758563598"/>
                    </a:ext>
                  </a:extLst>
                </a:gridCol>
                <a:gridCol w="8370571">
                  <a:extLst>
                    <a:ext uri="{9D8B030D-6E8A-4147-A177-3AD203B41FA5}">
                      <a16:colId xmlns:a16="http://schemas.microsoft.com/office/drawing/2014/main" val="720888846"/>
                    </a:ext>
                  </a:extLst>
                </a:gridCol>
              </a:tblGrid>
              <a:tr h="7075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Procedure sequence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 Section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Procedure in Brief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6774"/>
                  </a:ext>
                </a:extLst>
              </a:tr>
              <a:tr h="9492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148 Proviso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AO must have information that suggests escapement of income of the assessee for the relevant asst year 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247149"/>
                  </a:ext>
                </a:extLst>
              </a:tr>
              <a:tr h="9492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148A(a)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Enquiry by AO as regards information with him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112265"/>
                  </a:ext>
                </a:extLst>
              </a:tr>
              <a:tr h="13139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148A(b)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AO to issue show cause notice and provide opportunity to assessee of being heard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Reply/objection can be filed by assessee 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720074"/>
                  </a:ext>
                </a:extLst>
              </a:tr>
              <a:tr h="7345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148(c)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AO to consider reply from assessee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48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137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675B-4ADA-4C24-A187-4B623B56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new procedure  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CF4A70F-4D67-443F-8DA7-9DA2199A4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405285"/>
              </p:ext>
            </p:extLst>
          </p:nvPr>
        </p:nvGraphicFramePr>
        <p:xfrm>
          <a:off x="439837" y="1847851"/>
          <a:ext cx="11296890" cy="4788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050">
                  <a:extLst>
                    <a:ext uri="{9D8B030D-6E8A-4147-A177-3AD203B41FA5}">
                      <a16:colId xmlns:a16="http://schemas.microsoft.com/office/drawing/2014/main" val="1963406030"/>
                    </a:ext>
                  </a:extLst>
                </a:gridCol>
                <a:gridCol w="1533338">
                  <a:extLst>
                    <a:ext uri="{9D8B030D-6E8A-4147-A177-3AD203B41FA5}">
                      <a16:colId xmlns:a16="http://schemas.microsoft.com/office/drawing/2014/main" val="3758563598"/>
                    </a:ext>
                  </a:extLst>
                </a:gridCol>
                <a:gridCol w="8338502">
                  <a:extLst>
                    <a:ext uri="{9D8B030D-6E8A-4147-A177-3AD203B41FA5}">
                      <a16:colId xmlns:a16="http://schemas.microsoft.com/office/drawing/2014/main" val="720888846"/>
                    </a:ext>
                  </a:extLst>
                </a:gridCol>
              </a:tblGrid>
              <a:tr h="69462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Procedure sequence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 Section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Procedure in Brief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6774"/>
                  </a:ext>
                </a:extLst>
              </a:tr>
              <a:tr h="75755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148A(d)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AO to decide whether or not a fit case to issue notice u/s 148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45358"/>
                  </a:ext>
                </a:extLst>
              </a:tr>
              <a:tr h="75755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If no, to drop proceedings; if yes, then serve on assessee notice u/s 148 with copy of order u/s 148A(d)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634604"/>
                  </a:ext>
                </a:extLst>
              </a:tr>
              <a:tr h="867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147/148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Filing of ROI by assessee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890595"/>
                  </a:ext>
                </a:extLst>
              </a:tr>
              <a:tr h="7753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142(1)/143(2)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Issue of notice of hearing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111757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147 r.w.s. 143(3)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Passing of re-assessment order by AO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47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953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53E99-13EE-4638-926A-0EF784029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75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New procedure for reassessment - flowchart</a:t>
            </a:r>
            <a:endParaRPr lang="en-IN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65A59C-DFC6-4963-93E8-BF1E5FDBBEBD}"/>
              </a:ext>
            </a:extLst>
          </p:cNvPr>
          <p:cNvSpPr/>
          <p:nvPr/>
        </p:nvSpPr>
        <p:spPr>
          <a:xfrm>
            <a:off x="479067" y="2020856"/>
            <a:ext cx="6544256" cy="334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Procedure u/s 148 &amp; 148A 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0F60CC-D5DD-4AE6-8013-794220F435F3}"/>
              </a:ext>
            </a:extLst>
          </p:cNvPr>
          <p:cNvSpPr/>
          <p:nvPr/>
        </p:nvSpPr>
        <p:spPr>
          <a:xfrm>
            <a:off x="479065" y="2999094"/>
            <a:ext cx="6544256" cy="318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Conduct Inquiry after approval of S.A. 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09A1B6-B889-4589-BE49-C4D6E2DCC837}"/>
              </a:ext>
            </a:extLst>
          </p:cNvPr>
          <p:cNvSpPr/>
          <p:nvPr/>
        </p:nvSpPr>
        <p:spPr>
          <a:xfrm>
            <a:off x="479065" y="4039741"/>
            <a:ext cx="6544256" cy="318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Issue notice to Assessee after approval of S.A. 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656209-0200-4717-BC1D-5D7C69EFC150}"/>
              </a:ext>
            </a:extLst>
          </p:cNvPr>
          <p:cNvSpPr/>
          <p:nvPr/>
        </p:nvSpPr>
        <p:spPr>
          <a:xfrm>
            <a:off x="479065" y="5803005"/>
            <a:ext cx="6544258" cy="705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Consider reply of Assessee and pass order u/s 148A after approval of S.A. 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9BEB6A-956C-4A8A-8939-A7BD64C140C1}"/>
              </a:ext>
            </a:extLst>
          </p:cNvPr>
          <p:cNvSpPr/>
          <p:nvPr/>
        </p:nvSpPr>
        <p:spPr>
          <a:xfrm>
            <a:off x="479065" y="4921373"/>
            <a:ext cx="6544256" cy="318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Filing of reply/objections by Assessee to A.O.  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5E633C-74D2-4339-ADED-BFBD13BD4B69}"/>
              </a:ext>
            </a:extLst>
          </p:cNvPr>
          <p:cNvCxnSpPr/>
          <p:nvPr/>
        </p:nvCxnSpPr>
        <p:spPr>
          <a:xfrm>
            <a:off x="3751193" y="2453833"/>
            <a:ext cx="0" cy="45141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B9AB3B0-7D73-4BD5-A92B-61D27BB9D206}"/>
              </a:ext>
            </a:extLst>
          </p:cNvPr>
          <p:cNvCxnSpPr/>
          <p:nvPr/>
        </p:nvCxnSpPr>
        <p:spPr>
          <a:xfrm>
            <a:off x="3777267" y="3452150"/>
            <a:ext cx="0" cy="45141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02B86E1-896E-4EE4-A545-CAE1C7D60CEA}"/>
              </a:ext>
            </a:extLst>
          </p:cNvPr>
          <p:cNvCxnSpPr/>
          <p:nvPr/>
        </p:nvCxnSpPr>
        <p:spPr>
          <a:xfrm>
            <a:off x="3777267" y="4415644"/>
            <a:ext cx="0" cy="45141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8B54B0F-8EA2-41EC-8668-3EAEF3AE2DE3}"/>
              </a:ext>
            </a:extLst>
          </p:cNvPr>
          <p:cNvCxnSpPr/>
          <p:nvPr/>
        </p:nvCxnSpPr>
        <p:spPr>
          <a:xfrm>
            <a:off x="3777267" y="5293717"/>
            <a:ext cx="0" cy="45141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149F8668-E84F-4828-8A82-8EC41FE51625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7023323" y="2188048"/>
            <a:ext cx="4076799" cy="3557082"/>
          </a:xfrm>
          <a:prstGeom prst="bentConnector3">
            <a:avLst>
              <a:gd name="adj1" fmla="val 10025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60F8C0-EE45-44BF-99D2-D62A3BDC1E6E}"/>
              </a:ext>
            </a:extLst>
          </p:cNvPr>
          <p:cNvCxnSpPr>
            <a:stCxn id="7" idx="3"/>
          </p:cNvCxnSpPr>
          <p:nvPr/>
        </p:nvCxnSpPr>
        <p:spPr>
          <a:xfrm flipV="1">
            <a:off x="7023321" y="3158108"/>
            <a:ext cx="407680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8C121F8-BCA4-48CE-B493-1CBE45A6C233}"/>
              </a:ext>
            </a:extLst>
          </p:cNvPr>
          <p:cNvCxnSpPr/>
          <p:nvPr/>
        </p:nvCxnSpPr>
        <p:spPr>
          <a:xfrm flipV="1">
            <a:off x="7023321" y="4167396"/>
            <a:ext cx="407680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4DD8B2D-439E-412A-B77A-7461F1E7DEE7}"/>
              </a:ext>
            </a:extLst>
          </p:cNvPr>
          <p:cNvCxnSpPr>
            <a:cxnSpLocks/>
          </p:cNvCxnSpPr>
          <p:nvPr/>
        </p:nvCxnSpPr>
        <p:spPr>
          <a:xfrm flipV="1">
            <a:off x="7023321" y="6230872"/>
            <a:ext cx="2038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307D192-0C16-4D54-AAA7-05403F27E543}"/>
              </a:ext>
            </a:extLst>
          </p:cNvPr>
          <p:cNvSpPr/>
          <p:nvPr/>
        </p:nvSpPr>
        <p:spPr>
          <a:xfrm>
            <a:off x="9061721" y="5812643"/>
            <a:ext cx="2975950" cy="782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Drop reassessment proceedings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0A544D1-7BB7-4B80-B987-B990841671AA}"/>
              </a:ext>
            </a:extLst>
          </p:cNvPr>
          <p:cNvSpPr txBox="1"/>
          <p:nvPr/>
        </p:nvSpPr>
        <p:spPr>
          <a:xfrm>
            <a:off x="7465671" y="1835657"/>
            <a:ext cx="3530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A.O. does not have ‘information’ as defined 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8038BD-D8E6-4337-88CF-249FDE38A59D}"/>
              </a:ext>
            </a:extLst>
          </p:cNvPr>
          <p:cNvSpPr txBox="1"/>
          <p:nvPr/>
        </p:nvSpPr>
        <p:spPr>
          <a:xfrm>
            <a:off x="7465671" y="2809203"/>
            <a:ext cx="353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If approval not granted for inquiry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38B755-7D35-401B-A921-78C100B70FDB}"/>
              </a:ext>
            </a:extLst>
          </p:cNvPr>
          <p:cNvSpPr txBox="1"/>
          <p:nvPr/>
        </p:nvSpPr>
        <p:spPr>
          <a:xfrm>
            <a:off x="7465671" y="3538338"/>
            <a:ext cx="3530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If approval not granted to issue notice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7E96434-92C8-4709-85A0-817E1C1D199E}"/>
              </a:ext>
            </a:extLst>
          </p:cNvPr>
          <p:cNvSpPr txBox="1"/>
          <p:nvPr/>
        </p:nvSpPr>
        <p:spPr>
          <a:xfrm>
            <a:off x="7158182" y="5340939"/>
            <a:ext cx="17918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Reply accepted or approval not granted by S.A.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9FE982-2784-4FE4-A8BB-F9162F57484E}"/>
              </a:ext>
            </a:extLst>
          </p:cNvPr>
          <p:cNvSpPr txBox="1"/>
          <p:nvPr/>
        </p:nvSpPr>
        <p:spPr>
          <a:xfrm>
            <a:off x="479065" y="2523280"/>
            <a:ext cx="3085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     A.O. has information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4949135-8FF8-4632-817C-EEE6B9DF9F22}"/>
              </a:ext>
            </a:extLst>
          </p:cNvPr>
          <p:cNvSpPr txBox="1"/>
          <p:nvPr/>
        </p:nvSpPr>
        <p:spPr>
          <a:xfrm>
            <a:off x="479065" y="3362986"/>
            <a:ext cx="3085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If after inquiry, A.O. wishes to reassess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736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53E99-13EE-4638-926A-0EF784029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Contd. </a:t>
            </a:r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61CFC1-5D7C-407F-98F4-8EA3B96AB792}"/>
              </a:ext>
            </a:extLst>
          </p:cNvPr>
          <p:cNvSpPr/>
          <p:nvPr/>
        </p:nvSpPr>
        <p:spPr>
          <a:xfrm>
            <a:off x="479063" y="2194343"/>
            <a:ext cx="6544258" cy="318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If approval granted by from S.A. as fit case of escapement  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5A5E64-CBC7-46C4-8AE1-BB64ACED5336}"/>
              </a:ext>
            </a:extLst>
          </p:cNvPr>
          <p:cNvSpPr/>
          <p:nvPr/>
        </p:nvSpPr>
        <p:spPr>
          <a:xfrm>
            <a:off x="479063" y="2990758"/>
            <a:ext cx="6544258" cy="318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Issue notice u/s 148 along with order u/s 148A(d)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547258-1D2F-41C6-A3A2-ECCFCE78816B}"/>
              </a:ext>
            </a:extLst>
          </p:cNvPr>
          <p:cNvSpPr/>
          <p:nvPr/>
        </p:nvSpPr>
        <p:spPr>
          <a:xfrm>
            <a:off x="479063" y="3859290"/>
            <a:ext cx="6544258" cy="318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Filing of return u/s 148 by Assessee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B0B231-A909-41BA-840B-F9E93522F64B}"/>
              </a:ext>
            </a:extLst>
          </p:cNvPr>
          <p:cNvSpPr/>
          <p:nvPr/>
        </p:nvSpPr>
        <p:spPr>
          <a:xfrm>
            <a:off x="479063" y="4723730"/>
            <a:ext cx="6544258" cy="589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Commencement of re-assessment proceedings by A.O.  Issue of notice u/s 142(1)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AEBC602-678F-4FCE-B20C-3B420A5EAB0B}"/>
              </a:ext>
            </a:extLst>
          </p:cNvPr>
          <p:cNvSpPr/>
          <p:nvPr/>
        </p:nvSpPr>
        <p:spPr>
          <a:xfrm>
            <a:off x="479063" y="5837816"/>
            <a:ext cx="6544258" cy="318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Completion of re-assessment proceedings u/s 147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r.w.s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. 143(3) 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967AA587-0EDE-4FC4-9618-19C96E63D106}"/>
              </a:ext>
            </a:extLst>
          </p:cNvPr>
          <p:cNvCxnSpPr>
            <a:cxnSpLocks/>
            <a:stCxn id="10" idx="3"/>
            <a:endCxn id="16" idx="0"/>
          </p:cNvCxnSpPr>
          <p:nvPr/>
        </p:nvCxnSpPr>
        <p:spPr>
          <a:xfrm>
            <a:off x="7023321" y="2353357"/>
            <a:ext cx="3150531" cy="7131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75A2DF7-EA68-422C-B86C-903498886698}"/>
              </a:ext>
            </a:extLst>
          </p:cNvPr>
          <p:cNvSpPr/>
          <p:nvPr/>
        </p:nvSpPr>
        <p:spPr>
          <a:xfrm>
            <a:off x="9042401" y="3066472"/>
            <a:ext cx="2262902" cy="600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Drop reassessment proceedings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DF3D37-CF39-4C1C-8408-2D17353C66CD}"/>
              </a:ext>
            </a:extLst>
          </p:cNvPr>
          <p:cNvSpPr txBox="1"/>
          <p:nvPr/>
        </p:nvSpPr>
        <p:spPr>
          <a:xfrm>
            <a:off x="7685590" y="2337203"/>
            <a:ext cx="3795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If approval is not granted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B41A18F-A36E-419E-AD0C-4A62D6202011}"/>
              </a:ext>
            </a:extLst>
          </p:cNvPr>
          <p:cNvCxnSpPr>
            <a:cxnSpLocks/>
          </p:cNvCxnSpPr>
          <p:nvPr/>
        </p:nvCxnSpPr>
        <p:spPr>
          <a:xfrm>
            <a:off x="3751192" y="2581153"/>
            <a:ext cx="0" cy="374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F6F5574-F455-45AE-9610-33BA1B5C4109}"/>
              </a:ext>
            </a:extLst>
          </p:cNvPr>
          <p:cNvCxnSpPr>
            <a:cxnSpLocks/>
          </p:cNvCxnSpPr>
          <p:nvPr/>
        </p:nvCxnSpPr>
        <p:spPr>
          <a:xfrm>
            <a:off x="3751192" y="3429000"/>
            <a:ext cx="0" cy="374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5FC21D-3DA4-450E-B7B1-6EB3162FE63C}"/>
              </a:ext>
            </a:extLst>
          </p:cNvPr>
          <p:cNvCxnSpPr>
            <a:cxnSpLocks/>
          </p:cNvCxnSpPr>
          <p:nvPr/>
        </p:nvCxnSpPr>
        <p:spPr>
          <a:xfrm>
            <a:off x="3751192" y="4256253"/>
            <a:ext cx="0" cy="374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D4E17D0-5E5C-40FE-9061-9AE54FBE8237}"/>
              </a:ext>
            </a:extLst>
          </p:cNvPr>
          <p:cNvCxnSpPr>
            <a:cxnSpLocks/>
          </p:cNvCxnSpPr>
          <p:nvPr/>
        </p:nvCxnSpPr>
        <p:spPr>
          <a:xfrm>
            <a:off x="3777265" y="5382181"/>
            <a:ext cx="0" cy="374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411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B7584-F8F7-4285-942D-05245924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when  A. O. can issue notice u/s 148?  </a:t>
            </a:r>
            <a:endParaRPr lang="en-IN" sz="3200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786C22D-92C3-4CDA-8AC9-9C39A75A4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044178"/>
              </p:ext>
            </p:extLst>
          </p:nvPr>
        </p:nvGraphicFramePr>
        <p:xfrm>
          <a:off x="454742" y="1593908"/>
          <a:ext cx="11282516" cy="494411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4766">
                  <a:extLst>
                    <a:ext uri="{9D8B030D-6E8A-4147-A177-3AD203B41FA5}">
                      <a16:colId xmlns:a16="http://schemas.microsoft.com/office/drawing/2014/main" val="442573738"/>
                    </a:ext>
                  </a:extLst>
                </a:gridCol>
                <a:gridCol w="11057750">
                  <a:extLst>
                    <a:ext uri="{9D8B030D-6E8A-4147-A177-3AD203B41FA5}">
                      <a16:colId xmlns:a16="http://schemas.microsoft.com/office/drawing/2014/main" val="7979365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136644"/>
                  </a:ext>
                </a:extLst>
              </a:tr>
              <a:tr h="4210691">
                <a:tc>
                  <a:txBody>
                    <a:bodyPr/>
                    <a:lstStyle/>
                    <a:p>
                      <a:pPr algn="ctr"/>
                      <a:endParaRPr lang="en-IN" sz="2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IN" sz="2400" dirty="0"/>
                        <a:t>Only when the AO has “information that suggests escapement of income in the case of the assessee for the relevant assessment year”</a:t>
                      </a:r>
                    </a:p>
                    <a:p>
                      <a:pPr marL="457200" indent="-45720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IN" sz="2400" dirty="0"/>
                        <a:t> As per </a:t>
                      </a:r>
                      <a:r>
                        <a:rPr lang="en-IN" sz="2400" dirty="0" err="1"/>
                        <a:t>Expl</a:t>
                      </a:r>
                      <a:r>
                        <a:rPr lang="en-IN" sz="2400" dirty="0"/>
                        <a:t>. 1  above sentence </a:t>
                      </a:r>
                      <a:r>
                        <a:rPr lang="en-IN" sz="2400" u="sng" dirty="0"/>
                        <a:t>means</a:t>
                      </a:r>
                      <a:r>
                        <a:rPr lang="en-IN" sz="2400" dirty="0"/>
                        <a:t>: </a:t>
                      </a:r>
                      <a:endParaRPr lang="en-IN" sz="2400" dirty="0">
                        <a:latin typeface="+mn-lt"/>
                      </a:endParaRPr>
                    </a:p>
                    <a:p>
                      <a:pPr marL="1074738" indent="-538163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IN" sz="2400" dirty="0">
                          <a:latin typeface="+mn-lt"/>
                        </a:rPr>
                        <a:t>Any information flagged </a:t>
                      </a:r>
                      <a:r>
                        <a:rPr lang="en-IN" sz="2400" u="sng" dirty="0">
                          <a:latin typeface="+mn-lt"/>
                        </a:rPr>
                        <a:t>in the case of the assessee</a:t>
                      </a:r>
                      <a:r>
                        <a:rPr lang="en-IN" sz="2400" dirty="0">
                          <a:latin typeface="+mn-lt"/>
                        </a:rPr>
                        <a:t>, as per risk management strategy formulated by the Board from time to time,  </a:t>
                      </a:r>
                    </a:p>
                    <a:p>
                      <a:pPr marL="536575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lang="en-IN" sz="2400" dirty="0">
                        <a:latin typeface="+mn-lt"/>
                      </a:endParaRPr>
                    </a:p>
                    <a:p>
                      <a:pPr marL="1074738" indent="-538163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IN" sz="2400" dirty="0">
                          <a:latin typeface="+mn-lt"/>
                        </a:rPr>
                        <a:t>Any final objection by C &amp; AG as to assessment </a:t>
                      </a:r>
                      <a:r>
                        <a:rPr lang="en-IN" sz="2400" u="sng" dirty="0">
                          <a:latin typeface="+mn-lt"/>
                        </a:rPr>
                        <a:t>of the assessee </a:t>
                      </a:r>
                      <a:r>
                        <a:rPr lang="en-IN" sz="2400" u="none" dirty="0">
                          <a:latin typeface="+mn-lt"/>
                        </a:rPr>
                        <a:t>to the effect that assessment is not made in accordance with provisions of the </a:t>
                      </a:r>
                      <a:r>
                        <a:rPr lang="en-IN" sz="2600" u="none" dirty="0">
                          <a:latin typeface="+mn-lt"/>
                        </a:rPr>
                        <a:t>Act  </a:t>
                      </a:r>
                      <a:r>
                        <a:rPr lang="en-IN" sz="26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30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34438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366658"/>
    </a:accent1>
    <a:accent2>
      <a:srgbClr val="8CB64A"/>
    </a:accent2>
    <a:accent3>
      <a:srgbClr val="88D5A9"/>
    </a:accent3>
    <a:accent4>
      <a:srgbClr val="969FA7"/>
    </a:accent4>
    <a:accent5>
      <a:srgbClr val="E8A844"/>
    </a:accent5>
    <a:accent6>
      <a:srgbClr val="A1561F"/>
    </a:accent6>
    <a:hlink>
      <a:srgbClr val="828282"/>
    </a:hlink>
    <a:folHlink>
      <a:srgbClr val="A5A5A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</TotalTime>
  <Words>2415</Words>
  <Application>Microsoft Office PowerPoint</Application>
  <PresentationFormat>Widescreen</PresentationFormat>
  <Paragraphs>321</Paragraphs>
  <Slides>30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Gill Sans MT</vt:lpstr>
      <vt:lpstr>Wingdings</vt:lpstr>
      <vt:lpstr>Wingdings 2</vt:lpstr>
      <vt:lpstr>Dividend</vt:lpstr>
      <vt:lpstr>RE-OPENING AND REVISION OF ASSESSMENTS – Provisions and preparation</vt:lpstr>
      <vt:lpstr>Snapshot of new PROVISIONS (On statute from 1-4-2021)  </vt:lpstr>
      <vt:lpstr>Comparative provisions</vt:lpstr>
      <vt:lpstr>Comparative provisions </vt:lpstr>
      <vt:lpstr>new procedure </vt:lpstr>
      <vt:lpstr>new procedure  </vt:lpstr>
      <vt:lpstr>New procedure for reassessment - flowchart</vt:lpstr>
      <vt:lpstr>Contd. </vt:lpstr>
      <vt:lpstr>when  A. O. can issue notice u/s 148?  </vt:lpstr>
      <vt:lpstr>Expl.  2 To sec. 148 :  Deemed information that suggests escapement of income </vt:lpstr>
      <vt:lpstr>Explanatory  memorandum  to  finance  act, 2021:</vt:lpstr>
      <vt:lpstr>Grounds showing escapement of income are defined in sec. 148 </vt:lpstr>
      <vt:lpstr>Information u/s 148 (new):</vt:lpstr>
      <vt:lpstr>SEC. 148A(a) analysed :  PRE-NOTICE STAGE</vt:lpstr>
      <vt:lpstr>SEC. 148A(b) analysed : PRE-NOTICE STAGE</vt:lpstr>
      <vt:lpstr>SEC. 148A(c) &amp; (d) :   PRE-NOTICE STAGE</vt:lpstr>
      <vt:lpstr>Proviso TO SEC. 148A :  Exceptions: Pre-notice procedure not required in following cases:</vt:lpstr>
      <vt:lpstr>Sec. 148A(b) :  Pre-notice :   HOW TO DEAL WITH IT? </vt:lpstr>
      <vt:lpstr>New concepts / new phrases : fresh controversies?</vt:lpstr>
      <vt:lpstr>New concepts / new phrases : fresh controversies?</vt:lpstr>
      <vt:lpstr>New issues that may emerge from new language </vt:lpstr>
      <vt:lpstr>Concepts that shall continue to be relevant AND HENCE DEBATABLE :</vt:lpstr>
      <vt:lpstr>Objection by c &amp; Ag Sec. 148 Expl. 1 (ii) :  </vt:lpstr>
      <vt:lpstr>Sec. 147 analysed : A.O.’s power to reassess income:  </vt:lpstr>
      <vt:lpstr>S. 153a to 153c SUBSUMED IN NEW S. 148 </vt:lpstr>
      <vt:lpstr>IS IT NOw EASIER FOR THE DEPT.  TO REOPEN CASES?  SOME POINTERS: </vt:lpstr>
      <vt:lpstr>Practice notes for tax practitioners reg. new 148/148A: </vt:lpstr>
      <vt:lpstr>Probable grounds for direct challenge in high court? </vt:lpstr>
      <vt:lpstr>CURRENT ISSUES AND CONTROVERSIES IN S. 148 &amp; 263 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PROVISIONS OF RE-OPENING OF ASSESSMENTS – SEC. 148 TO 151</dc:title>
  <dc:creator>APPLE</dc:creator>
  <cp:lastModifiedBy>ADMIN</cp:lastModifiedBy>
  <cp:revision>181</cp:revision>
  <cp:lastPrinted>2021-08-05T14:06:50Z</cp:lastPrinted>
  <dcterms:created xsi:type="dcterms:W3CDTF">2021-07-22T12:03:06Z</dcterms:created>
  <dcterms:modified xsi:type="dcterms:W3CDTF">2022-05-07T09:20:13Z</dcterms:modified>
</cp:coreProperties>
</file>